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0233600" cy="32918400"/>
  <p:notesSz cx="9601200" cy="7315200"/>
  <p:defaultTextStyle>
    <a:defPPr>
      <a:defRPr lang="en-US"/>
    </a:defPPr>
    <a:lvl1pPr algn="l" rtl="0" eaLnBrk="0" fontAlgn="base" hangingPunct="0">
      <a:spcBef>
        <a:spcPct val="0"/>
      </a:spcBef>
      <a:spcAft>
        <a:spcPct val="0"/>
      </a:spcAft>
      <a:defRPr sz="4000" b="1" kern="1200">
        <a:solidFill>
          <a:srgbClr val="003399"/>
        </a:solidFill>
        <a:latin typeface="Arial" charset="0"/>
        <a:ea typeface="+mn-ea"/>
        <a:cs typeface="+mn-cs"/>
      </a:defRPr>
    </a:lvl1pPr>
    <a:lvl2pPr marL="457200" algn="l" rtl="0" eaLnBrk="0" fontAlgn="base" hangingPunct="0">
      <a:spcBef>
        <a:spcPct val="0"/>
      </a:spcBef>
      <a:spcAft>
        <a:spcPct val="0"/>
      </a:spcAft>
      <a:defRPr sz="4000" b="1" kern="1200">
        <a:solidFill>
          <a:srgbClr val="003399"/>
        </a:solidFill>
        <a:latin typeface="Arial" charset="0"/>
        <a:ea typeface="+mn-ea"/>
        <a:cs typeface="+mn-cs"/>
      </a:defRPr>
    </a:lvl2pPr>
    <a:lvl3pPr marL="914400" algn="l" rtl="0" eaLnBrk="0" fontAlgn="base" hangingPunct="0">
      <a:spcBef>
        <a:spcPct val="0"/>
      </a:spcBef>
      <a:spcAft>
        <a:spcPct val="0"/>
      </a:spcAft>
      <a:defRPr sz="4000" b="1" kern="1200">
        <a:solidFill>
          <a:srgbClr val="003399"/>
        </a:solidFill>
        <a:latin typeface="Arial" charset="0"/>
        <a:ea typeface="+mn-ea"/>
        <a:cs typeface="+mn-cs"/>
      </a:defRPr>
    </a:lvl3pPr>
    <a:lvl4pPr marL="1371600" algn="l" rtl="0" eaLnBrk="0" fontAlgn="base" hangingPunct="0">
      <a:spcBef>
        <a:spcPct val="0"/>
      </a:spcBef>
      <a:spcAft>
        <a:spcPct val="0"/>
      </a:spcAft>
      <a:defRPr sz="4000" b="1" kern="1200">
        <a:solidFill>
          <a:srgbClr val="003399"/>
        </a:solidFill>
        <a:latin typeface="Arial" charset="0"/>
        <a:ea typeface="+mn-ea"/>
        <a:cs typeface="+mn-cs"/>
      </a:defRPr>
    </a:lvl4pPr>
    <a:lvl5pPr marL="1828800" algn="l" rtl="0" eaLnBrk="0" fontAlgn="base" hangingPunct="0">
      <a:spcBef>
        <a:spcPct val="0"/>
      </a:spcBef>
      <a:spcAft>
        <a:spcPct val="0"/>
      </a:spcAft>
      <a:defRPr sz="4000" b="1" kern="1200">
        <a:solidFill>
          <a:srgbClr val="003399"/>
        </a:solidFill>
        <a:latin typeface="Arial" charset="0"/>
        <a:ea typeface="+mn-ea"/>
        <a:cs typeface="+mn-cs"/>
      </a:defRPr>
    </a:lvl5pPr>
    <a:lvl6pPr marL="2286000" algn="l" defTabSz="914400" rtl="0" eaLnBrk="1" latinLnBrk="0" hangingPunct="1">
      <a:defRPr sz="4000" b="1" kern="1200">
        <a:solidFill>
          <a:srgbClr val="003399"/>
        </a:solidFill>
        <a:latin typeface="Arial" charset="0"/>
        <a:ea typeface="+mn-ea"/>
        <a:cs typeface="+mn-cs"/>
      </a:defRPr>
    </a:lvl6pPr>
    <a:lvl7pPr marL="2743200" algn="l" defTabSz="914400" rtl="0" eaLnBrk="1" latinLnBrk="0" hangingPunct="1">
      <a:defRPr sz="4000" b="1" kern="1200">
        <a:solidFill>
          <a:srgbClr val="003399"/>
        </a:solidFill>
        <a:latin typeface="Arial" charset="0"/>
        <a:ea typeface="+mn-ea"/>
        <a:cs typeface="+mn-cs"/>
      </a:defRPr>
    </a:lvl7pPr>
    <a:lvl8pPr marL="3200400" algn="l" defTabSz="914400" rtl="0" eaLnBrk="1" latinLnBrk="0" hangingPunct="1">
      <a:defRPr sz="4000" b="1" kern="1200">
        <a:solidFill>
          <a:srgbClr val="003399"/>
        </a:solidFill>
        <a:latin typeface="Arial" charset="0"/>
        <a:ea typeface="+mn-ea"/>
        <a:cs typeface="+mn-cs"/>
      </a:defRPr>
    </a:lvl8pPr>
    <a:lvl9pPr marL="3657600" algn="l" defTabSz="914400" rtl="0" eaLnBrk="1" latinLnBrk="0" hangingPunct="1">
      <a:defRPr sz="4000" b="1" kern="1200">
        <a:solidFill>
          <a:srgbClr val="003399"/>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99"/>
    <a:srgbClr val="A50021"/>
    <a:srgbClr val="F8F8F8"/>
    <a:srgbClr val="EAEAEA"/>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87521" autoAdjust="0"/>
  </p:normalViewPr>
  <p:slideViewPr>
    <p:cSldViewPr>
      <p:cViewPr>
        <p:scale>
          <a:sx n="40" d="100"/>
          <a:sy n="40" d="100"/>
        </p:scale>
        <p:origin x="472" y="-2696"/>
      </p:cViewPr>
      <p:guideLst>
        <p:guide orient="horz" pos="10368"/>
        <p:guide pos="12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a:solidFill>
                  <a:schemeClr val="tx1"/>
                </a:solidFill>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smtClean="0">
                <a:solidFill>
                  <a:schemeClr val="tx1"/>
                </a:solidFill>
                <a:latin typeface="Times New Roman" panose="02020603050405020304" pitchFamily="18" charset="0"/>
              </a:defRPr>
            </a:lvl1pPr>
          </a:lstStyle>
          <a:p>
            <a:pPr>
              <a:defRPr/>
            </a:pPr>
            <a:fld id="{8A7C2518-1918-6545-9501-EA56B07A64A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a:solidFill>
                  <a:schemeClr val="tx1"/>
                </a:solidFill>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3124200" y="549275"/>
            <a:ext cx="3352800" cy="2743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3077" name="Rectangle 5"/>
          <p:cNvSpPr>
            <a:spLocks noGrp="1" noChangeArrowheads="1"/>
          </p:cNvSpPr>
          <p:nvPr>
            <p:ph type="body" sz="quarter" idx="3"/>
          </p:nvPr>
        </p:nvSpPr>
        <p:spPr bwMode="auto">
          <a:xfrm>
            <a:off x="960438" y="3475038"/>
            <a:ext cx="7681912"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a:solidFill>
                  <a:schemeClr val="tx1"/>
                </a:solidFill>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smtClean="0">
                <a:solidFill>
                  <a:schemeClr val="tx1"/>
                </a:solidFill>
                <a:latin typeface="Times New Roman" panose="02020603050405020304" pitchFamily="18" charset="0"/>
              </a:defRPr>
            </a:lvl1pPr>
          </a:lstStyle>
          <a:p>
            <a:pPr>
              <a:defRPr/>
            </a:pPr>
            <a:fld id="{5372C980-A6FB-8648-9EF2-82DD9C14B1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838" y="10226675"/>
            <a:ext cx="34197925" cy="7054850"/>
          </a:xfrm>
        </p:spPr>
        <p:txBody>
          <a:bodyPr/>
          <a:lstStyle/>
          <a:p>
            <a:r>
              <a:rPr lang="en-US"/>
              <a:t>Click to edit Master title style</a:t>
            </a:r>
          </a:p>
        </p:txBody>
      </p:sp>
      <p:sp>
        <p:nvSpPr>
          <p:cNvPr id="3" name="Subtitle 2"/>
          <p:cNvSpPr>
            <a:spLocks noGrp="1"/>
          </p:cNvSpPr>
          <p:nvPr>
            <p:ph type="subTitle" idx="1"/>
          </p:nvPr>
        </p:nvSpPr>
        <p:spPr>
          <a:xfrm>
            <a:off x="6035675" y="18653125"/>
            <a:ext cx="281622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C7DA25-01E8-5B41-A116-9D652C9970CC}" type="slidenum">
              <a:rPr lang="en-US" altLang="en-US"/>
              <a:pPr>
                <a:defRPr/>
              </a:pPr>
              <a:t>‹#›</a:t>
            </a:fld>
            <a:endParaRPr lang="en-US" altLang="en-US"/>
          </a:p>
        </p:txBody>
      </p:sp>
    </p:spTree>
    <p:extLst>
      <p:ext uri="{BB962C8B-B14F-4D97-AF65-F5344CB8AC3E}">
        <p14:creationId xmlns:p14="http://schemas.microsoft.com/office/powerpoint/2010/main" val="1885917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C4BDAA-4EB6-D041-B473-B977B0EC6280}" type="slidenum">
              <a:rPr lang="en-US" altLang="en-US"/>
              <a:pPr>
                <a:defRPr/>
              </a:pPr>
              <a:t>‹#›</a:t>
            </a:fld>
            <a:endParaRPr lang="en-US" altLang="en-US"/>
          </a:p>
        </p:txBody>
      </p:sp>
    </p:spTree>
    <p:extLst>
      <p:ext uri="{BB962C8B-B14F-4D97-AF65-F5344CB8AC3E}">
        <p14:creationId xmlns:p14="http://schemas.microsoft.com/office/powerpoint/2010/main" val="1603407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662313" y="2927350"/>
            <a:ext cx="8545512" cy="26333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25775" y="2927350"/>
            <a:ext cx="25484138" cy="26333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4D3665-C24A-8446-9EB3-85333302A935}" type="slidenum">
              <a:rPr lang="en-US" altLang="en-US"/>
              <a:pPr>
                <a:defRPr/>
              </a:pPr>
              <a:t>‹#›</a:t>
            </a:fld>
            <a:endParaRPr lang="en-US" altLang="en-US"/>
          </a:p>
        </p:txBody>
      </p:sp>
    </p:spTree>
    <p:extLst>
      <p:ext uri="{BB962C8B-B14F-4D97-AF65-F5344CB8AC3E}">
        <p14:creationId xmlns:p14="http://schemas.microsoft.com/office/powerpoint/2010/main" val="1843016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1ABA4E-924B-694F-AF28-47043B8C5C08}" type="slidenum">
              <a:rPr lang="en-US" altLang="en-US"/>
              <a:pPr>
                <a:defRPr/>
              </a:pPr>
              <a:t>‹#›</a:t>
            </a:fld>
            <a:endParaRPr lang="en-US" altLang="en-US"/>
          </a:p>
        </p:txBody>
      </p:sp>
    </p:spTree>
    <p:extLst>
      <p:ext uri="{BB962C8B-B14F-4D97-AF65-F5344CB8AC3E}">
        <p14:creationId xmlns:p14="http://schemas.microsoft.com/office/powerpoint/2010/main" val="1901116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1153438"/>
            <a:ext cx="34197925"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178175" y="13952538"/>
            <a:ext cx="341979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B7F1F0-E06F-E34F-9C35-35A490890EE3}" type="slidenum">
              <a:rPr lang="en-US" altLang="en-US"/>
              <a:pPr>
                <a:defRPr/>
              </a:pPr>
              <a:t>‹#›</a:t>
            </a:fld>
            <a:endParaRPr lang="en-US" altLang="en-US"/>
          </a:p>
        </p:txBody>
      </p:sp>
    </p:spTree>
    <p:extLst>
      <p:ext uri="{BB962C8B-B14F-4D97-AF65-F5344CB8AC3E}">
        <p14:creationId xmlns:p14="http://schemas.microsoft.com/office/powerpoint/2010/main" val="1806861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25775" y="9486900"/>
            <a:ext cx="17014825" cy="1977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193000" y="9486900"/>
            <a:ext cx="17014825" cy="1977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6BACF8-3910-7148-B148-E3FE631BCA64}" type="slidenum">
              <a:rPr lang="en-US" altLang="en-US"/>
              <a:pPr>
                <a:defRPr/>
              </a:pPr>
              <a:t>‹#›</a:t>
            </a:fld>
            <a:endParaRPr lang="en-US" altLang="en-US"/>
          </a:p>
        </p:txBody>
      </p:sp>
    </p:spTree>
    <p:extLst>
      <p:ext uri="{BB962C8B-B14F-4D97-AF65-F5344CB8AC3E}">
        <p14:creationId xmlns:p14="http://schemas.microsoft.com/office/powerpoint/2010/main" val="35852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7625"/>
            <a:ext cx="36210875"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11363" y="7369175"/>
            <a:ext cx="1777682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011363" y="10439400"/>
            <a:ext cx="1777682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7475" y="7369175"/>
            <a:ext cx="1778476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0437475" y="10439400"/>
            <a:ext cx="1778476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D7E851A-ADF8-E244-928B-29EF73E3DCBA}" type="slidenum">
              <a:rPr lang="en-US" altLang="en-US"/>
              <a:pPr>
                <a:defRPr/>
              </a:pPr>
              <a:t>‹#›</a:t>
            </a:fld>
            <a:endParaRPr lang="en-US" altLang="en-US"/>
          </a:p>
        </p:txBody>
      </p:sp>
    </p:spTree>
    <p:extLst>
      <p:ext uri="{BB962C8B-B14F-4D97-AF65-F5344CB8AC3E}">
        <p14:creationId xmlns:p14="http://schemas.microsoft.com/office/powerpoint/2010/main" val="203048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D5379DD-27FA-F342-8D06-51D63A2F6834}" type="slidenum">
              <a:rPr lang="en-US" altLang="en-US"/>
              <a:pPr>
                <a:defRPr/>
              </a:pPr>
              <a:t>‹#›</a:t>
            </a:fld>
            <a:endParaRPr lang="en-US" altLang="en-US"/>
          </a:p>
        </p:txBody>
      </p:sp>
    </p:spTree>
    <p:extLst>
      <p:ext uri="{BB962C8B-B14F-4D97-AF65-F5344CB8AC3E}">
        <p14:creationId xmlns:p14="http://schemas.microsoft.com/office/powerpoint/2010/main" val="64859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72018CF-C8B2-1245-950E-1D2DC4D4F5CA}" type="slidenum">
              <a:rPr lang="en-US" altLang="en-US"/>
              <a:pPr>
                <a:defRPr/>
              </a:pPr>
              <a:t>‹#›</a:t>
            </a:fld>
            <a:endParaRPr lang="en-US" altLang="en-US"/>
          </a:p>
        </p:txBody>
      </p:sp>
    </p:spTree>
    <p:extLst>
      <p:ext uri="{BB962C8B-B14F-4D97-AF65-F5344CB8AC3E}">
        <p14:creationId xmlns:p14="http://schemas.microsoft.com/office/powerpoint/2010/main" val="25249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1275"/>
            <a:ext cx="13236575"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5730538" y="1311275"/>
            <a:ext cx="224917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363" y="6888163"/>
            <a:ext cx="13236575"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DF2A92-FB64-3343-86B3-F168655A5FC3}" type="slidenum">
              <a:rPr lang="en-US" altLang="en-US"/>
              <a:pPr>
                <a:defRPr/>
              </a:pPr>
              <a:t>‹#›</a:t>
            </a:fld>
            <a:endParaRPr lang="en-US" altLang="en-US"/>
          </a:p>
        </p:txBody>
      </p:sp>
    </p:spTree>
    <p:extLst>
      <p:ext uri="{BB962C8B-B14F-4D97-AF65-F5344CB8AC3E}">
        <p14:creationId xmlns:p14="http://schemas.microsoft.com/office/powerpoint/2010/main" val="333494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3042563"/>
            <a:ext cx="24139525"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886700" y="2941638"/>
            <a:ext cx="241395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886700" y="25763538"/>
            <a:ext cx="241395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2F66A-D2F8-8045-83B4-532601F9FF48}" type="slidenum">
              <a:rPr lang="en-US" altLang="en-US"/>
              <a:pPr>
                <a:defRPr/>
              </a:pPr>
              <a:t>‹#›</a:t>
            </a:fld>
            <a:endParaRPr lang="en-US" altLang="en-US"/>
          </a:p>
        </p:txBody>
      </p:sp>
    </p:spTree>
    <p:extLst>
      <p:ext uri="{BB962C8B-B14F-4D97-AF65-F5344CB8AC3E}">
        <p14:creationId xmlns:p14="http://schemas.microsoft.com/office/powerpoint/2010/main" val="1029528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25775" y="2927350"/>
            <a:ext cx="3418205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434525" tIns="217265" rIns="434525" bIns="217265"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3025775" y="9486900"/>
            <a:ext cx="34182050" cy="1977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434525" tIns="217265" rIns="434525" bIns="21726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025775" y="30016450"/>
            <a:ext cx="838200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defTabSz="4351338">
              <a:defRPr sz="6100" b="0">
                <a:solidFill>
                  <a:schemeClr val="tx1"/>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13738225" y="30016450"/>
            <a:ext cx="1275715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ctr" defTabSz="4351338">
              <a:defRPr sz="6100" b="0">
                <a:solidFill>
                  <a:schemeClr val="tx1"/>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28825825" y="30016450"/>
            <a:ext cx="838200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r" defTabSz="4351338">
              <a:defRPr sz="6100" b="0" smtClean="0">
                <a:solidFill>
                  <a:schemeClr val="tx1"/>
                </a:solidFill>
                <a:latin typeface="Times New Roman" panose="02020603050405020304" pitchFamily="18" charset="0"/>
              </a:defRPr>
            </a:lvl1pPr>
          </a:lstStyle>
          <a:p>
            <a:pPr>
              <a:defRPr/>
            </a:pPr>
            <a:fld id="{F2727E0D-4F5B-654C-B3B4-52BA7BC2AB8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1338" rtl="0" eaLnBrk="0" fontAlgn="base" hangingPunct="0">
        <a:spcBef>
          <a:spcPct val="0"/>
        </a:spcBef>
        <a:spcAft>
          <a:spcPct val="0"/>
        </a:spcAft>
        <a:defRPr sz="21200">
          <a:solidFill>
            <a:schemeClr val="tx2"/>
          </a:solidFill>
          <a:latin typeface="+mj-lt"/>
          <a:ea typeface="+mj-ea"/>
          <a:cs typeface="+mj-cs"/>
        </a:defRPr>
      </a:lvl1pPr>
      <a:lvl2pPr algn="ctr" defTabSz="4351338" rtl="0" eaLnBrk="0" fontAlgn="base" hangingPunct="0">
        <a:spcBef>
          <a:spcPct val="0"/>
        </a:spcBef>
        <a:spcAft>
          <a:spcPct val="0"/>
        </a:spcAft>
        <a:defRPr sz="21200">
          <a:solidFill>
            <a:schemeClr val="tx2"/>
          </a:solidFill>
          <a:latin typeface="Times New Roman" pitchFamily="18" charset="0"/>
        </a:defRPr>
      </a:lvl2pPr>
      <a:lvl3pPr algn="ctr" defTabSz="4351338" rtl="0" eaLnBrk="0" fontAlgn="base" hangingPunct="0">
        <a:spcBef>
          <a:spcPct val="0"/>
        </a:spcBef>
        <a:spcAft>
          <a:spcPct val="0"/>
        </a:spcAft>
        <a:defRPr sz="21200">
          <a:solidFill>
            <a:schemeClr val="tx2"/>
          </a:solidFill>
          <a:latin typeface="Times New Roman" pitchFamily="18" charset="0"/>
        </a:defRPr>
      </a:lvl3pPr>
      <a:lvl4pPr algn="ctr" defTabSz="4351338" rtl="0" eaLnBrk="0" fontAlgn="base" hangingPunct="0">
        <a:spcBef>
          <a:spcPct val="0"/>
        </a:spcBef>
        <a:spcAft>
          <a:spcPct val="0"/>
        </a:spcAft>
        <a:defRPr sz="21200">
          <a:solidFill>
            <a:schemeClr val="tx2"/>
          </a:solidFill>
          <a:latin typeface="Times New Roman" pitchFamily="18" charset="0"/>
        </a:defRPr>
      </a:lvl4pPr>
      <a:lvl5pPr algn="ctr" defTabSz="4351338" rtl="0" eaLnBrk="0" fontAlgn="base" hangingPunct="0">
        <a:spcBef>
          <a:spcPct val="0"/>
        </a:spcBef>
        <a:spcAft>
          <a:spcPct val="0"/>
        </a:spcAft>
        <a:defRPr sz="21200">
          <a:solidFill>
            <a:schemeClr val="tx2"/>
          </a:solidFill>
          <a:latin typeface="Times New Roman" pitchFamily="18" charset="0"/>
        </a:defRPr>
      </a:lvl5pPr>
      <a:lvl6pPr marL="457200" algn="ctr" defTabSz="4351338" rtl="0" eaLnBrk="0" fontAlgn="base" hangingPunct="0">
        <a:spcBef>
          <a:spcPct val="0"/>
        </a:spcBef>
        <a:spcAft>
          <a:spcPct val="0"/>
        </a:spcAft>
        <a:defRPr sz="21200">
          <a:solidFill>
            <a:schemeClr val="tx2"/>
          </a:solidFill>
          <a:latin typeface="Times New Roman" pitchFamily="18" charset="0"/>
        </a:defRPr>
      </a:lvl6pPr>
      <a:lvl7pPr marL="914400" algn="ctr" defTabSz="4351338" rtl="0" eaLnBrk="0" fontAlgn="base" hangingPunct="0">
        <a:spcBef>
          <a:spcPct val="0"/>
        </a:spcBef>
        <a:spcAft>
          <a:spcPct val="0"/>
        </a:spcAft>
        <a:defRPr sz="21200">
          <a:solidFill>
            <a:schemeClr val="tx2"/>
          </a:solidFill>
          <a:latin typeface="Times New Roman" pitchFamily="18" charset="0"/>
        </a:defRPr>
      </a:lvl7pPr>
      <a:lvl8pPr marL="1371600" algn="ctr" defTabSz="4351338" rtl="0" eaLnBrk="0" fontAlgn="base" hangingPunct="0">
        <a:spcBef>
          <a:spcPct val="0"/>
        </a:spcBef>
        <a:spcAft>
          <a:spcPct val="0"/>
        </a:spcAft>
        <a:defRPr sz="21200">
          <a:solidFill>
            <a:schemeClr val="tx2"/>
          </a:solidFill>
          <a:latin typeface="Times New Roman" pitchFamily="18" charset="0"/>
        </a:defRPr>
      </a:lvl8pPr>
      <a:lvl9pPr marL="1828800" algn="ctr" defTabSz="4351338" rtl="0" eaLnBrk="0" fontAlgn="base" hangingPunct="0">
        <a:spcBef>
          <a:spcPct val="0"/>
        </a:spcBef>
        <a:spcAft>
          <a:spcPct val="0"/>
        </a:spcAft>
        <a:defRPr sz="21200">
          <a:solidFill>
            <a:schemeClr val="tx2"/>
          </a:solidFill>
          <a:latin typeface="Times New Roman" pitchFamily="18" charset="0"/>
        </a:defRPr>
      </a:lvl9pPr>
    </p:titleStyle>
    <p:bodyStyle>
      <a:lvl1pPr marL="1628775" indent="-1628775" algn="l" defTabSz="4351338" rtl="0" eaLnBrk="0" fontAlgn="base" hangingPunct="0">
        <a:spcBef>
          <a:spcPct val="20000"/>
        </a:spcBef>
        <a:spcAft>
          <a:spcPct val="0"/>
        </a:spcAft>
        <a:buChar char="•"/>
        <a:defRPr sz="14500">
          <a:solidFill>
            <a:schemeClr val="tx1"/>
          </a:solidFill>
          <a:latin typeface="+mn-lt"/>
          <a:ea typeface="+mn-ea"/>
          <a:cs typeface="+mn-cs"/>
        </a:defRPr>
      </a:lvl1pPr>
      <a:lvl2pPr marL="3533775" indent="-1362075" algn="l" defTabSz="4351338" rtl="0" eaLnBrk="0" fontAlgn="base" hangingPunct="0">
        <a:spcBef>
          <a:spcPct val="20000"/>
        </a:spcBef>
        <a:spcAft>
          <a:spcPct val="0"/>
        </a:spcAft>
        <a:buChar char="–"/>
        <a:defRPr sz="13200">
          <a:solidFill>
            <a:schemeClr val="tx1"/>
          </a:solidFill>
          <a:latin typeface="+mn-lt"/>
        </a:defRPr>
      </a:lvl2pPr>
      <a:lvl3pPr marL="5427663" indent="-1076325" algn="l" defTabSz="4351338" rtl="0" eaLnBrk="0" fontAlgn="base" hangingPunct="0">
        <a:spcBef>
          <a:spcPct val="20000"/>
        </a:spcBef>
        <a:spcAft>
          <a:spcPct val="0"/>
        </a:spcAft>
        <a:buChar char="•"/>
        <a:defRPr sz="11000">
          <a:solidFill>
            <a:schemeClr val="tx1"/>
          </a:solidFill>
          <a:latin typeface="+mn-lt"/>
        </a:defRPr>
      </a:lvl3pPr>
      <a:lvl4pPr marL="7607300" indent="-1098550" algn="l" defTabSz="4351338" rtl="0" eaLnBrk="0" fontAlgn="base" hangingPunct="0">
        <a:spcBef>
          <a:spcPct val="20000"/>
        </a:spcBef>
        <a:spcAft>
          <a:spcPct val="0"/>
        </a:spcAft>
        <a:buChar char="–"/>
        <a:defRPr sz="9300">
          <a:solidFill>
            <a:schemeClr val="tx1"/>
          </a:solidFill>
          <a:latin typeface="+mn-lt"/>
        </a:defRPr>
      </a:lvl4pPr>
      <a:lvl5pPr marL="9769475" indent="-1081088" algn="l" defTabSz="4351338" rtl="0" eaLnBrk="0" fontAlgn="base" hangingPunct="0">
        <a:spcBef>
          <a:spcPct val="20000"/>
        </a:spcBef>
        <a:spcAft>
          <a:spcPct val="0"/>
        </a:spcAft>
        <a:buChar char="»"/>
        <a:defRPr sz="9300">
          <a:solidFill>
            <a:schemeClr val="tx1"/>
          </a:solidFill>
          <a:latin typeface="+mn-lt"/>
        </a:defRPr>
      </a:lvl5pPr>
      <a:lvl6pPr marL="10226675" indent="-1081088" algn="l" defTabSz="4351338" rtl="0" eaLnBrk="0" fontAlgn="base" hangingPunct="0">
        <a:spcBef>
          <a:spcPct val="20000"/>
        </a:spcBef>
        <a:spcAft>
          <a:spcPct val="0"/>
        </a:spcAft>
        <a:buChar char="»"/>
        <a:defRPr sz="9300">
          <a:solidFill>
            <a:schemeClr val="tx1"/>
          </a:solidFill>
          <a:latin typeface="+mn-lt"/>
        </a:defRPr>
      </a:lvl6pPr>
      <a:lvl7pPr marL="10683875" indent="-1081088" algn="l" defTabSz="4351338" rtl="0" eaLnBrk="0" fontAlgn="base" hangingPunct="0">
        <a:spcBef>
          <a:spcPct val="20000"/>
        </a:spcBef>
        <a:spcAft>
          <a:spcPct val="0"/>
        </a:spcAft>
        <a:buChar char="»"/>
        <a:defRPr sz="9300">
          <a:solidFill>
            <a:schemeClr val="tx1"/>
          </a:solidFill>
          <a:latin typeface="+mn-lt"/>
        </a:defRPr>
      </a:lvl7pPr>
      <a:lvl8pPr marL="11141075" indent="-1081088" algn="l" defTabSz="4351338" rtl="0" eaLnBrk="0" fontAlgn="base" hangingPunct="0">
        <a:spcBef>
          <a:spcPct val="20000"/>
        </a:spcBef>
        <a:spcAft>
          <a:spcPct val="0"/>
        </a:spcAft>
        <a:buChar char="»"/>
        <a:defRPr sz="9300">
          <a:solidFill>
            <a:schemeClr val="tx1"/>
          </a:solidFill>
          <a:latin typeface="+mn-lt"/>
        </a:defRPr>
      </a:lvl8pPr>
      <a:lvl9pPr marL="11598275" indent="-1081088" algn="l" defTabSz="4351338" rtl="0" eaLnBrk="0" fontAlgn="base" hangingPunct="0">
        <a:spcBef>
          <a:spcPct val="20000"/>
        </a:spcBef>
        <a:spcAft>
          <a:spcPct val="0"/>
        </a:spcAft>
        <a:buChar char="»"/>
        <a:defRPr sz="9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hyperlink" Target="http://confluence.jcvi.org/display/VISW/NASP+SOP" TargetMode="External"/><Relationship Id="rId1" Type="http://schemas.openxmlformats.org/officeDocument/2006/relationships/slideLayout" Target="../slideLayouts/slideLayout7.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684962" y="382931"/>
            <a:ext cx="26974800" cy="3385542"/>
          </a:xfrm>
          <a:prstGeom prst="rect">
            <a:avLst/>
          </a:prstGeom>
          <a:solidFill>
            <a:srgbClr val="00B0F0"/>
          </a:solidFill>
          <a:ln>
            <a:noFill/>
          </a:ln>
          <a:effectLst/>
          <a:extLst/>
        </p:spPr>
        <p:txBody>
          <a:bodyPr wrap="square" lIns="419070" tIns="457200" rIns="419070" bIns="457200">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pPr algn="ctr"/>
            <a:r>
              <a:rPr lang="en-US" sz="8000" dirty="0">
                <a:solidFill>
                  <a:schemeClr val="bg1"/>
                </a:solidFill>
              </a:rPr>
              <a:t>Analysis workflow for the evaluation of phylogenetic relationships among microbial genomes</a:t>
            </a:r>
          </a:p>
        </p:txBody>
      </p:sp>
      <p:sp>
        <p:nvSpPr>
          <p:cNvPr id="4099" name="Line 72"/>
          <p:cNvSpPr>
            <a:spLocks noChangeShapeType="1"/>
          </p:cNvSpPr>
          <p:nvPr/>
        </p:nvSpPr>
        <p:spPr bwMode="auto">
          <a:xfrm>
            <a:off x="34925" y="4413250"/>
            <a:ext cx="0" cy="2850515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100" name="Text Box 95"/>
          <p:cNvSpPr txBox="1">
            <a:spLocks noChangeArrowheads="1"/>
          </p:cNvSpPr>
          <p:nvPr/>
        </p:nvSpPr>
        <p:spPr bwMode="auto">
          <a:xfrm>
            <a:off x="27708223" y="26007741"/>
            <a:ext cx="12242802" cy="1199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457200" tIns="45267" rIns="457200" bIns="45267">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r>
              <a:rPr lang="en-US" altLang="en-US" sz="3200" dirty="0">
                <a:solidFill>
                  <a:schemeClr val="tx1"/>
                </a:solidFill>
                <a:latin typeface="Calibri" charset="0"/>
                <a:ea typeface="Calibri" charset="0"/>
                <a:cs typeface="Calibri" charset="0"/>
              </a:rPr>
              <a:t>	</a:t>
            </a:r>
            <a:r>
              <a:rPr lang="en-US" altLang="en-US" sz="2000" dirty="0" smtClean="0">
                <a:solidFill>
                  <a:schemeClr val="tx1"/>
                </a:solidFill>
              </a:rPr>
              <a:t>Garcia-Assad</a:t>
            </a:r>
            <a:r>
              <a:rPr lang="en-US" altLang="en-US" sz="2000" smtClean="0">
                <a:solidFill>
                  <a:schemeClr val="tx1"/>
                </a:solidFill>
              </a:rPr>
              <a:t>, Enrique, would like to</a:t>
            </a:r>
            <a:r>
              <a:rPr lang="en-US" sz="2000" smtClean="0">
                <a:solidFill>
                  <a:schemeClr val="tx1"/>
                </a:solidFill>
              </a:rPr>
              <a:t> thank </a:t>
            </a:r>
            <a:r>
              <a:rPr lang="en-US" sz="2000" dirty="0">
                <a:solidFill>
                  <a:schemeClr val="tx1"/>
                </a:solidFill>
              </a:rPr>
              <a:t>JCVI for the opportunity to take part in the summer internship program. The training and the knowledge he gained will help him in his future academic career. </a:t>
            </a:r>
          </a:p>
        </p:txBody>
      </p:sp>
      <p:sp>
        <p:nvSpPr>
          <p:cNvPr id="4101" name="Text Box 96"/>
          <p:cNvSpPr txBox="1">
            <a:spLocks noChangeArrowheads="1"/>
          </p:cNvSpPr>
          <p:nvPr/>
        </p:nvSpPr>
        <p:spPr bwMode="auto">
          <a:xfrm>
            <a:off x="407987" y="3633039"/>
            <a:ext cx="396922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419070" tIns="45267" rIns="419070" bIns="45267">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pPr algn="ctr"/>
            <a:r>
              <a:rPr lang="en-US" altLang="en-US" sz="6000" dirty="0">
                <a:solidFill>
                  <a:schemeClr val="tx1"/>
                </a:solidFill>
                <a:latin typeface="Calibri" charset="0"/>
                <a:ea typeface="Calibri" charset="0"/>
                <a:cs typeface="Calibri" charset="0"/>
              </a:rPr>
              <a:t>Enrique Garcia-Assad, </a:t>
            </a:r>
            <a:r>
              <a:rPr lang="en-US" altLang="en-US" sz="6000" dirty="0" err="1">
                <a:solidFill>
                  <a:schemeClr val="tx1"/>
                </a:solidFill>
                <a:latin typeface="Calibri" charset="0"/>
                <a:ea typeface="Calibri" charset="0"/>
                <a:cs typeface="Calibri" charset="0"/>
              </a:rPr>
              <a:t>Indresh</a:t>
            </a:r>
            <a:r>
              <a:rPr lang="en-US" altLang="en-US" sz="6000" dirty="0">
                <a:solidFill>
                  <a:schemeClr val="tx1"/>
                </a:solidFill>
                <a:latin typeface="Calibri" charset="0"/>
                <a:ea typeface="Calibri" charset="0"/>
                <a:cs typeface="Calibri" charset="0"/>
              </a:rPr>
              <a:t> Singh, </a:t>
            </a:r>
            <a:r>
              <a:rPr lang="en-US" altLang="en-US" sz="6000" dirty="0" err="1">
                <a:solidFill>
                  <a:schemeClr val="tx1"/>
                </a:solidFill>
                <a:latin typeface="Calibri" charset="0"/>
                <a:ea typeface="Calibri" charset="0"/>
                <a:cs typeface="Calibri" charset="0"/>
              </a:rPr>
              <a:t>Pratap</a:t>
            </a:r>
            <a:r>
              <a:rPr lang="en-US" altLang="en-US" sz="6000" dirty="0">
                <a:solidFill>
                  <a:schemeClr val="tx1"/>
                </a:solidFill>
                <a:latin typeface="Calibri" charset="0"/>
                <a:ea typeface="Calibri" charset="0"/>
                <a:cs typeface="Calibri" charset="0"/>
              </a:rPr>
              <a:t> </a:t>
            </a:r>
            <a:r>
              <a:rPr lang="en-US" altLang="en-US" sz="6000" dirty="0" err="1">
                <a:solidFill>
                  <a:schemeClr val="tx1"/>
                </a:solidFill>
                <a:latin typeface="Calibri" charset="0"/>
                <a:ea typeface="Calibri" charset="0"/>
                <a:cs typeface="Calibri" charset="0"/>
              </a:rPr>
              <a:t>Venepally</a:t>
            </a:r>
            <a:r>
              <a:rPr lang="en-US" altLang="en-US" sz="6000" dirty="0">
                <a:solidFill>
                  <a:schemeClr val="tx1"/>
                </a:solidFill>
                <a:latin typeface="Calibri" charset="0"/>
                <a:ea typeface="Calibri" charset="0"/>
                <a:cs typeface="Calibri" charset="0"/>
              </a:rPr>
              <a:t>, Jason Inman</a:t>
            </a:r>
          </a:p>
        </p:txBody>
      </p:sp>
      <p:sp>
        <p:nvSpPr>
          <p:cNvPr id="4102" name="Text Box 3"/>
          <p:cNvSpPr txBox="1">
            <a:spLocks noChangeArrowheads="1"/>
          </p:cNvSpPr>
          <p:nvPr/>
        </p:nvSpPr>
        <p:spPr bwMode="auto">
          <a:xfrm>
            <a:off x="278606" y="6869373"/>
            <a:ext cx="12565064" cy="2245854"/>
          </a:xfrm>
          <a:prstGeom prst="rect">
            <a:avLst/>
          </a:prstGeom>
          <a:noFill/>
          <a:ln w="31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457200" tIns="45267" rIns="419070" bIns="45267">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r>
              <a:rPr lang="en-US" sz="2000" dirty="0" smtClean="0">
                <a:solidFill>
                  <a:schemeClr val="tx1"/>
                </a:solidFill>
              </a:rPr>
              <a:t>	</a:t>
            </a:r>
            <a:r>
              <a:rPr lang="en-US" sz="2000" b="0" dirty="0" smtClean="0">
                <a:solidFill>
                  <a:schemeClr val="tx1"/>
                </a:solidFill>
              </a:rPr>
              <a:t>Whole </a:t>
            </a:r>
            <a:r>
              <a:rPr lang="en-US" sz="2000" b="0" dirty="0">
                <a:solidFill>
                  <a:schemeClr val="tx1"/>
                </a:solidFill>
              </a:rPr>
              <a:t>genome sequencing (WGS) is increasingly utilized as an investigative tool of choice for analyzing samples in clinical microbiology. It allows rapid identification of strains that are present in the samples and facilitates the formulation of a targeted treatment of the affected subjects, especially in disease outbreak events.   A major bottleneck in such an approach currently is the lack of an established methodology which can be used to rapidly process a large number of microbial genomes. To address this, as a demonstration, we have outlined in this presentation one analysis method using commonly available software (programs).</a:t>
            </a:r>
          </a:p>
        </p:txBody>
      </p:sp>
      <p:sp>
        <p:nvSpPr>
          <p:cNvPr id="4103" name="Text Box 15"/>
          <p:cNvSpPr txBox="1">
            <a:spLocks noChangeArrowheads="1"/>
          </p:cNvSpPr>
          <p:nvPr/>
        </p:nvSpPr>
        <p:spPr bwMode="auto">
          <a:xfrm>
            <a:off x="13300075" y="19029363"/>
            <a:ext cx="182563" cy="84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526" tIns="45267" rIns="90526" bIns="45267">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endParaRPr lang="en-US" altLang="en-US" sz="4900">
              <a:latin typeface="Calibri" charset="0"/>
              <a:ea typeface="Calibri" charset="0"/>
              <a:cs typeface="Calibri" charset="0"/>
            </a:endParaRPr>
          </a:p>
        </p:txBody>
      </p:sp>
      <p:sp>
        <p:nvSpPr>
          <p:cNvPr id="4104" name="Text Box 7"/>
          <p:cNvSpPr txBox="1">
            <a:spLocks noChangeArrowheads="1"/>
          </p:cNvSpPr>
          <p:nvPr/>
        </p:nvSpPr>
        <p:spPr bwMode="auto">
          <a:xfrm>
            <a:off x="14013945" y="14896249"/>
            <a:ext cx="12601575" cy="706971"/>
          </a:xfrm>
          <a:prstGeom prst="rect">
            <a:avLst/>
          </a:prstGeom>
          <a:solidFill>
            <a:srgbClr val="00B0F0"/>
          </a:solidFill>
          <a:ln>
            <a:noFill/>
          </a:ln>
          <a:effectLst/>
          <a:extLst/>
        </p:spPr>
        <p:txBody>
          <a:bodyPr lIns="457200" tIns="45267" rIns="457200" bIns="45267">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pPr algn="just"/>
            <a:r>
              <a:rPr lang="en-US" altLang="en-US" dirty="0">
                <a:solidFill>
                  <a:schemeClr val="bg1"/>
                </a:solidFill>
                <a:ea typeface="Arial" charset="0"/>
                <a:cs typeface="Arial" charset="0"/>
              </a:rPr>
              <a:t>Results</a:t>
            </a:r>
          </a:p>
        </p:txBody>
      </p:sp>
      <p:sp>
        <p:nvSpPr>
          <p:cNvPr id="4118" name="Text Box 238"/>
          <p:cNvSpPr txBox="1">
            <a:spLocks noChangeArrowheads="1"/>
          </p:cNvSpPr>
          <p:nvPr/>
        </p:nvSpPr>
        <p:spPr bwMode="auto">
          <a:xfrm>
            <a:off x="27708222" y="28123881"/>
            <a:ext cx="12392027" cy="2553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457200" tIns="45267" rIns="457200" bIns="45267">
            <a:spAutoFit/>
          </a:bodyPr>
          <a:lstStyle>
            <a:lvl1pPr marL="877888" indent="-877888"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r>
              <a:rPr lang="en-US" sz="2000" dirty="0"/>
              <a:t> [</a:t>
            </a:r>
            <a:r>
              <a:rPr lang="en-US" sz="2000" dirty="0">
                <a:solidFill>
                  <a:schemeClr val="tx1"/>
                </a:solidFill>
              </a:rPr>
              <a:t>1]. </a:t>
            </a:r>
            <a:r>
              <a:rPr lang="en-US" sz="2000" dirty="0" err="1">
                <a:solidFill>
                  <a:schemeClr val="tx1"/>
                </a:solidFill>
              </a:rPr>
              <a:t>Sahl</a:t>
            </a:r>
            <a:r>
              <a:rPr lang="en-US" sz="2000" dirty="0">
                <a:solidFill>
                  <a:schemeClr val="tx1"/>
                </a:solidFill>
              </a:rPr>
              <a:t>, J.W., </a:t>
            </a:r>
            <a:r>
              <a:rPr lang="en-US" sz="2000" dirty="0" err="1">
                <a:solidFill>
                  <a:schemeClr val="tx1"/>
                </a:solidFill>
              </a:rPr>
              <a:t>Lemmer</a:t>
            </a:r>
            <a:r>
              <a:rPr lang="en-US" sz="2000" dirty="0">
                <a:solidFill>
                  <a:schemeClr val="tx1"/>
                </a:solidFill>
              </a:rPr>
              <a:t>, D., Travis, J., </a:t>
            </a:r>
            <a:r>
              <a:rPr lang="en-US" sz="2000" dirty="0" err="1">
                <a:solidFill>
                  <a:schemeClr val="tx1"/>
                </a:solidFill>
              </a:rPr>
              <a:t>Schupp</a:t>
            </a:r>
            <a:r>
              <a:rPr lang="en-US" sz="2000" dirty="0">
                <a:solidFill>
                  <a:schemeClr val="tx1"/>
                </a:solidFill>
              </a:rPr>
              <a:t>, J.M., </a:t>
            </a:r>
            <a:r>
              <a:rPr lang="en-US" sz="2000" dirty="0" err="1">
                <a:solidFill>
                  <a:schemeClr val="tx1"/>
                </a:solidFill>
              </a:rPr>
              <a:t>Gillece</a:t>
            </a:r>
            <a:r>
              <a:rPr lang="en-US" sz="2000" dirty="0">
                <a:solidFill>
                  <a:schemeClr val="tx1"/>
                </a:solidFill>
              </a:rPr>
              <a:t>, J.D., Aziz, M.,  </a:t>
            </a:r>
            <a:r>
              <a:rPr lang="en-US" sz="2000" dirty="0" err="1">
                <a:solidFill>
                  <a:schemeClr val="tx1"/>
                </a:solidFill>
              </a:rPr>
              <a:t>Kiem</a:t>
            </a:r>
            <a:r>
              <a:rPr lang="en-US" sz="2000" dirty="0">
                <a:solidFill>
                  <a:schemeClr val="tx1"/>
                </a:solidFill>
              </a:rPr>
              <a:t>, P. (2016). NASP: an accurate, rapid method for the identification of SNPs in WGS datasets that supports flexible input and output formats. </a:t>
            </a:r>
            <a:endParaRPr lang="en-US" sz="2000" dirty="0" smtClean="0">
              <a:solidFill>
                <a:schemeClr val="tx1"/>
              </a:solidFill>
            </a:endParaRPr>
          </a:p>
          <a:p>
            <a:r>
              <a:rPr lang="en-US" sz="2000" dirty="0" smtClean="0">
                <a:solidFill>
                  <a:schemeClr val="tx1"/>
                </a:solidFill>
              </a:rPr>
              <a:t>[</a:t>
            </a:r>
            <a:r>
              <a:rPr lang="en-US" sz="2000" dirty="0">
                <a:solidFill>
                  <a:schemeClr val="tx1"/>
                </a:solidFill>
              </a:rPr>
              <a:t>2</a:t>
            </a:r>
            <a:r>
              <a:rPr lang="en-US" sz="2000" dirty="0" smtClean="0">
                <a:solidFill>
                  <a:schemeClr val="tx1"/>
                </a:solidFill>
              </a:rPr>
              <a:t>]. </a:t>
            </a:r>
            <a:r>
              <a:rPr lang="en-US" sz="2000" dirty="0">
                <a:solidFill>
                  <a:schemeClr val="tx1"/>
                </a:solidFill>
              </a:rPr>
              <a:t>CLC Workbench: https://</a:t>
            </a:r>
            <a:r>
              <a:rPr lang="en-US" sz="2000" dirty="0" err="1">
                <a:solidFill>
                  <a:schemeClr val="tx1"/>
                </a:solidFill>
              </a:rPr>
              <a:t>www.qiagenbioinformatics.com</a:t>
            </a:r>
            <a:r>
              <a:rPr lang="en-US" sz="2000" dirty="0">
                <a:solidFill>
                  <a:schemeClr val="tx1"/>
                </a:solidFill>
              </a:rPr>
              <a:t>/products/</a:t>
            </a:r>
            <a:r>
              <a:rPr lang="en-US" sz="2000" dirty="0" err="1">
                <a:solidFill>
                  <a:schemeClr val="tx1"/>
                </a:solidFill>
              </a:rPr>
              <a:t>clc</a:t>
            </a:r>
            <a:r>
              <a:rPr lang="en-US" sz="2000" dirty="0">
                <a:solidFill>
                  <a:schemeClr val="tx1"/>
                </a:solidFill>
              </a:rPr>
              <a:t>-genomics-workbench/</a:t>
            </a:r>
          </a:p>
          <a:p>
            <a:r>
              <a:rPr lang="en-US" sz="2000" dirty="0">
                <a:solidFill>
                  <a:schemeClr val="tx1"/>
                </a:solidFill>
              </a:rPr>
              <a:t>[3]. FigTree: http://</a:t>
            </a:r>
            <a:r>
              <a:rPr lang="en-US" sz="2000" dirty="0" err="1">
                <a:solidFill>
                  <a:schemeClr val="tx1"/>
                </a:solidFill>
              </a:rPr>
              <a:t>tree.bio.ed.ac.uk</a:t>
            </a:r>
            <a:r>
              <a:rPr lang="en-US" sz="2000" dirty="0">
                <a:solidFill>
                  <a:schemeClr val="tx1"/>
                </a:solidFill>
              </a:rPr>
              <a:t>/software/</a:t>
            </a:r>
            <a:r>
              <a:rPr lang="en-US" sz="2000" dirty="0" err="1">
                <a:solidFill>
                  <a:schemeClr val="tx1"/>
                </a:solidFill>
              </a:rPr>
              <a:t>figtree</a:t>
            </a:r>
            <a:r>
              <a:rPr lang="en-US" sz="2000" dirty="0">
                <a:solidFill>
                  <a:schemeClr val="tx1"/>
                </a:solidFill>
              </a:rPr>
              <a:t>/</a:t>
            </a:r>
          </a:p>
          <a:p>
            <a:r>
              <a:rPr lang="en-US" sz="2000" dirty="0">
                <a:solidFill>
                  <a:schemeClr val="tx1"/>
                </a:solidFill>
              </a:rPr>
              <a:t>[4</a:t>
            </a:r>
            <a:r>
              <a:rPr lang="en-US" sz="2000" dirty="0" smtClean="0">
                <a:solidFill>
                  <a:schemeClr val="tx1"/>
                </a:solidFill>
              </a:rPr>
              <a:t>]. Price, M.N., Dehal, P.S., </a:t>
            </a:r>
            <a:r>
              <a:rPr lang="en-US" sz="2000" dirty="0" err="1" smtClean="0">
                <a:solidFill>
                  <a:schemeClr val="tx1"/>
                </a:solidFill>
              </a:rPr>
              <a:t>Akrin</a:t>
            </a:r>
            <a:r>
              <a:rPr lang="en-US" sz="2000" dirty="0" smtClean="0">
                <a:solidFill>
                  <a:schemeClr val="tx1"/>
                </a:solidFill>
              </a:rPr>
              <a:t>, A.P. (2010). </a:t>
            </a:r>
            <a:r>
              <a:rPr lang="en-US" sz="2000" dirty="0" err="1" smtClean="0">
                <a:solidFill>
                  <a:schemeClr val="tx1"/>
                </a:solidFill>
              </a:rPr>
              <a:t>FastTree</a:t>
            </a:r>
            <a:r>
              <a:rPr lang="en-US" sz="2000" dirty="0" smtClean="0">
                <a:solidFill>
                  <a:schemeClr val="tx1"/>
                </a:solidFill>
              </a:rPr>
              <a:t> 2 </a:t>
            </a:r>
            <a:r>
              <a:rPr lang="mr-IN" sz="2000" dirty="0" smtClean="0">
                <a:solidFill>
                  <a:schemeClr val="tx1"/>
                </a:solidFill>
              </a:rPr>
              <a:t>–</a:t>
            </a:r>
            <a:r>
              <a:rPr lang="en-US" sz="2000" dirty="0" smtClean="0">
                <a:solidFill>
                  <a:schemeClr val="tx1"/>
                </a:solidFill>
              </a:rPr>
              <a:t> Approximately Maximum-Likelihood Trees for Large Alignments.</a:t>
            </a:r>
            <a:endParaRPr lang="en-US" sz="2000" dirty="0">
              <a:solidFill>
                <a:schemeClr val="tx1"/>
              </a:solidFill>
            </a:endParaRPr>
          </a:p>
        </p:txBody>
      </p:sp>
      <p:sp>
        <p:nvSpPr>
          <p:cNvPr id="4119" name="Text Box 239"/>
          <p:cNvSpPr txBox="1">
            <a:spLocks noChangeArrowheads="1"/>
          </p:cNvSpPr>
          <p:nvPr/>
        </p:nvSpPr>
        <p:spPr bwMode="auto">
          <a:xfrm>
            <a:off x="278606" y="10222597"/>
            <a:ext cx="12565064" cy="3476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457200" tIns="45267" rIns="457200" bIns="45267">
            <a:spAutoFit/>
          </a:bodyPr>
          <a:lstStyle>
            <a:lvl1pPr defTabSz="908050">
              <a:defRPr sz="4000" b="1">
                <a:solidFill>
                  <a:srgbClr val="003399"/>
                </a:solidFill>
                <a:latin typeface="Arial" charset="0"/>
              </a:defRPr>
            </a:lvl1pPr>
            <a:lvl2pPr marL="742950" indent="-285750" defTabSz="908050">
              <a:defRPr sz="4000" b="1">
                <a:solidFill>
                  <a:srgbClr val="003399"/>
                </a:solidFill>
                <a:latin typeface="Arial" charset="0"/>
              </a:defRPr>
            </a:lvl2pPr>
            <a:lvl3pPr marL="1143000" indent="-228600" defTabSz="908050">
              <a:defRPr sz="4000" b="1">
                <a:solidFill>
                  <a:srgbClr val="003399"/>
                </a:solidFill>
                <a:latin typeface="Arial" charset="0"/>
              </a:defRPr>
            </a:lvl3pPr>
            <a:lvl4pPr marL="1600200" indent="-228600" defTabSz="908050">
              <a:defRPr sz="4000" b="1">
                <a:solidFill>
                  <a:srgbClr val="003399"/>
                </a:solidFill>
                <a:latin typeface="Arial" charset="0"/>
              </a:defRPr>
            </a:lvl4pPr>
            <a:lvl5pPr marL="2057400" indent="-228600" defTabSz="908050">
              <a:defRPr sz="4000" b="1">
                <a:solidFill>
                  <a:srgbClr val="003399"/>
                </a:solidFill>
                <a:latin typeface="Arial" charset="0"/>
              </a:defRPr>
            </a:lvl5pPr>
            <a:lvl6pPr marL="2514600" indent="-228600" defTabSz="908050" eaLnBrk="0" fontAlgn="base" hangingPunct="0">
              <a:spcBef>
                <a:spcPct val="0"/>
              </a:spcBef>
              <a:spcAft>
                <a:spcPct val="0"/>
              </a:spcAft>
              <a:defRPr sz="4000" b="1">
                <a:solidFill>
                  <a:srgbClr val="003399"/>
                </a:solidFill>
                <a:latin typeface="Arial" charset="0"/>
              </a:defRPr>
            </a:lvl6pPr>
            <a:lvl7pPr marL="2971800" indent="-228600" defTabSz="908050" eaLnBrk="0" fontAlgn="base" hangingPunct="0">
              <a:spcBef>
                <a:spcPct val="0"/>
              </a:spcBef>
              <a:spcAft>
                <a:spcPct val="0"/>
              </a:spcAft>
              <a:defRPr sz="4000" b="1">
                <a:solidFill>
                  <a:srgbClr val="003399"/>
                </a:solidFill>
                <a:latin typeface="Arial" charset="0"/>
              </a:defRPr>
            </a:lvl7pPr>
            <a:lvl8pPr marL="3429000" indent="-228600" defTabSz="908050" eaLnBrk="0" fontAlgn="base" hangingPunct="0">
              <a:spcBef>
                <a:spcPct val="0"/>
              </a:spcBef>
              <a:spcAft>
                <a:spcPct val="0"/>
              </a:spcAft>
              <a:defRPr sz="4000" b="1">
                <a:solidFill>
                  <a:srgbClr val="003399"/>
                </a:solidFill>
                <a:latin typeface="Arial" charset="0"/>
              </a:defRPr>
            </a:lvl8pPr>
            <a:lvl9pPr marL="3886200" indent="-228600" defTabSz="908050" eaLnBrk="0" fontAlgn="base" hangingPunct="0">
              <a:spcBef>
                <a:spcPct val="0"/>
              </a:spcBef>
              <a:spcAft>
                <a:spcPct val="0"/>
              </a:spcAft>
              <a:defRPr sz="4000" b="1">
                <a:solidFill>
                  <a:srgbClr val="003399"/>
                </a:solidFill>
                <a:latin typeface="Arial" charset="0"/>
              </a:defRPr>
            </a:lvl9pPr>
          </a:lstStyle>
          <a:p>
            <a:r>
              <a:rPr lang="en-US" sz="2000" b="0" dirty="0">
                <a:solidFill>
                  <a:schemeClr val="tx1"/>
                </a:solidFill>
              </a:rPr>
              <a:t>	Identification of microbial genomes in various environments and populations and understanding of their genetic relationship is critical in studies related to </a:t>
            </a:r>
            <a:r>
              <a:rPr lang="en-US" sz="2000" b="0" dirty="0" err="1">
                <a:solidFill>
                  <a:schemeClr val="tx1"/>
                </a:solidFill>
              </a:rPr>
              <a:t>phylogeography</a:t>
            </a:r>
            <a:r>
              <a:rPr lang="en-US" sz="2000" b="0" dirty="0">
                <a:solidFill>
                  <a:schemeClr val="tx1"/>
                </a:solidFill>
              </a:rPr>
              <a:t>, epidemiology, disease outbreaks and the development of diagnostic tools. In this presentation, we illustrate a method which is useful in such analyses involving large number of genomes assembled from high-throughput sequences. The analysis workflow uses NASP </a:t>
            </a:r>
            <a:r>
              <a:rPr lang="en-US" sz="2000" b="0" dirty="0" smtClean="0">
                <a:solidFill>
                  <a:schemeClr val="tx1"/>
                </a:solidFill>
              </a:rPr>
              <a:t>[1] </a:t>
            </a:r>
            <a:r>
              <a:rPr lang="en-US" sz="2000" b="0" dirty="0">
                <a:solidFill>
                  <a:schemeClr val="tx1"/>
                </a:solidFill>
              </a:rPr>
              <a:t>in the first step to align the assembled Escherichia coli genomes obtained from </a:t>
            </a:r>
            <a:r>
              <a:rPr lang="en-US" sz="2000" b="0" dirty="0" err="1">
                <a:solidFill>
                  <a:schemeClr val="tx1"/>
                </a:solidFill>
              </a:rPr>
              <a:t>Genbank</a:t>
            </a:r>
            <a:r>
              <a:rPr lang="en-US" sz="2000" b="0" dirty="0">
                <a:solidFill>
                  <a:schemeClr val="tx1"/>
                </a:solidFill>
              </a:rPr>
              <a:t> to a reference for SNP identification. NASP can be used with multiple short-read aligners and SNP callers in addition to having the option of running it on the computer grid (network). In the second step, </a:t>
            </a:r>
            <a:r>
              <a:rPr lang="en-US" sz="2000" b="0" dirty="0" err="1">
                <a:solidFill>
                  <a:schemeClr val="tx1"/>
                </a:solidFill>
              </a:rPr>
              <a:t>FastTree</a:t>
            </a:r>
            <a:r>
              <a:rPr lang="en-US" sz="2000" b="0" dirty="0">
                <a:solidFill>
                  <a:schemeClr val="tx1"/>
                </a:solidFill>
              </a:rPr>
              <a:t> program </a:t>
            </a:r>
            <a:r>
              <a:rPr lang="en-US" sz="2000" b="0" dirty="0" smtClean="0">
                <a:solidFill>
                  <a:schemeClr val="tx1"/>
                </a:solidFill>
              </a:rPr>
              <a:t>[4] </a:t>
            </a:r>
            <a:r>
              <a:rPr lang="en-US" sz="2000" b="0" dirty="0">
                <a:solidFill>
                  <a:schemeClr val="tx1"/>
                </a:solidFill>
              </a:rPr>
              <a:t>is used to cluster related genomes into a phylogenetic tree based on NASP output. Finally, the genotypic relationships among the input genomes are visualized by displaying them in graphical tree viewer programs </a:t>
            </a:r>
            <a:r>
              <a:rPr lang="en-US" sz="2000" b="0" dirty="0" smtClean="0">
                <a:solidFill>
                  <a:schemeClr val="tx1"/>
                </a:solidFill>
              </a:rPr>
              <a:t>FigTree [3] </a:t>
            </a:r>
            <a:r>
              <a:rPr lang="en-US" sz="2000" b="0" dirty="0">
                <a:solidFill>
                  <a:schemeClr val="tx1"/>
                </a:solidFill>
              </a:rPr>
              <a:t>&amp; CLC Workbench </a:t>
            </a:r>
            <a:r>
              <a:rPr lang="en-US" sz="2000" b="0" dirty="0" smtClean="0">
                <a:solidFill>
                  <a:schemeClr val="tx1"/>
                </a:solidFill>
              </a:rPr>
              <a:t>[2]. </a:t>
            </a:r>
            <a:endParaRPr lang="en-US" sz="2000" b="0" dirty="0">
              <a:solidFill>
                <a:schemeClr val="tx1"/>
              </a:solidFill>
            </a:endParaRPr>
          </a:p>
        </p:txBody>
      </p:sp>
      <p:sp>
        <p:nvSpPr>
          <p:cNvPr id="2" name="TextBox 1"/>
          <p:cNvSpPr txBox="1"/>
          <p:nvPr/>
        </p:nvSpPr>
        <p:spPr>
          <a:xfrm>
            <a:off x="278606" y="6161487"/>
            <a:ext cx="12565064" cy="707886"/>
          </a:xfrm>
          <a:prstGeom prst="rect">
            <a:avLst/>
          </a:prstGeom>
          <a:solidFill>
            <a:srgbClr val="00B0F0"/>
          </a:solidFill>
        </p:spPr>
        <p:txBody>
          <a:bodyPr wrap="square" rtlCol="0">
            <a:spAutoFit/>
          </a:bodyPr>
          <a:lstStyle/>
          <a:p>
            <a:r>
              <a:rPr lang="en-US" dirty="0">
                <a:solidFill>
                  <a:schemeClr val="bg1"/>
                </a:solidFill>
              </a:rPr>
              <a:t>Abstract</a:t>
            </a:r>
          </a:p>
        </p:txBody>
      </p:sp>
      <p:sp>
        <p:nvSpPr>
          <p:cNvPr id="3" name="TextBox 2"/>
          <p:cNvSpPr txBox="1"/>
          <p:nvPr/>
        </p:nvSpPr>
        <p:spPr>
          <a:xfrm>
            <a:off x="278606" y="9514711"/>
            <a:ext cx="12565064" cy="707886"/>
          </a:xfrm>
          <a:prstGeom prst="rect">
            <a:avLst/>
          </a:prstGeom>
          <a:solidFill>
            <a:srgbClr val="00B0F0"/>
          </a:solidFill>
        </p:spPr>
        <p:txBody>
          <a:bodyPr wrap="square" rtlCol="0">
            <a:spAutoFit/>
          </a:bodyPr>
          <a:lstStyle/>
          <a:p>
            <a:r>
              <a:rPr lang="en-US" dirty="0">
                <a:solidFill>
                  <a:schemeClr val="bg1"/>
                </a:solidFill>
              </a:rPr>
              <a:t>Background</a:t>
            </a:r>
          </a:p>
        </p:txBody>
      </p:sp>
      <p:sp>
        <p:nvSpPr>
          <p:cNvPr id="4" name="TextBox 3"/>
          <p:cNvSpPr txBox="1"/>
          <p:nvPr/>
        </p:nvSpPr>
        <p:spPr>
          <a:xfrm>
            <a:off x="407987" y="13836243"/>
            <a:ext cx="12565064" cy="707886"/>
          </a:xfrm>
          <a:prstGeom prst="rect">
            <a:avLst/>
          </a:prstGeom>
          <a:solidFill>
            <a:srgbClr val="00B0F0"/>
          </a:solidFill>
        </p:spPr>
        <p:txBody>
          <a:bodyPr wrap="square" rtlCol="0">
            <a:spAutoFit/>
          </a:bodyPr>
          <a:lstStyle/>
          <a:p>
            <a:r>
              <a:rPr lang="en-US" dirty="0">
                <a:solidFill>
                  <a:schemeClr val="bg1"/>
                </a:solidFill>
              </a:rPr>
              <a:t>Methods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57186" y="990617"/>
            <a:ext cx="5193550" cy="2071744"/>
          </a:xfrm>
          <a:prstGeom prst="rect">
            <a:avLst/>
          </a:prstGeom>
        </p:spPr>
      </p:pic>
      <p:pic>
        <p:nvPicPr>
          <p:cNvPr id="29" name="Picture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988" y="990617"/>
            <a:ext cx="5193550" cy="2071744"/>
          </a:xfrm>
          <a:prstGeom prst="rect">
            <a:avLst/>
          </a:prstGeom>
        </p:spPr>
      </p:pic>
      <p:sp>
        <p:nvSpPr>
          <p:cNvPr id="6" name="Rounded Rectangle 5"/>
          <p:cNvSpPr/>
          <p:nvPr/>
        </p:nvSpPr>
        <p:spPr bwMode="auto">
          <a:xfrm>
            <a:off x="563794" y="21296569"/>
            <a:ext cx="4639738" cy="2747963"/>
          </a:xfrm>
          <a:prstGeom prst="roundRect">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3399"/>
              </a:solidFill>
              <a:effectLst/>
              <a:latin typeface="Arial" pitchFamily="34" charset="0"/>
            </a:endParaRPr>
          </a:p>
        </p:txBody>
      </p:sp>
      <p:sp>
        <p:nvSpPr>
          <p:cNvPr id="7" name="TextBox 6"/>
          <p:cNvSpPr txBox="1"/>
          <p:nvPr/>
        </p:nvSpPr>
        <p:spPr>
          <a:xfrm>
            <a:off x="965206" y="22070385"/>
            <a:ext cx="3943500" cy="1200329"/>
          </a:xfrm>
          <a:prstGeom prst="rect">
            <a:avLst/>
          </a:prstGeom>
          <a:noFill/>
        </p:spPr>
        <p:txBody>
          <a:bodyPr wrap="square" rtlCol="0">
            <a:spAutoFit/>
          </a:bodyPr>
          <a:lstStyle/>
          <a:p>
            <a:pPr algn="ctr"/>
            <a:r>
              <a:rPr lang="en-US" sz="3600" dirty="0">
                <a:solidFill>
                  <a:schemeClr val="bg1"/>
                </a:solidFill>
              </a:rPr>
              <a:t>Obtain desired genomes</a:t>
            </a:r>
          </a:p>
        </p:txBody>
      </p:sp>
      <p:sp>
        <p:nvSpPr>
          <p:cNvPr id="8" name="Rounded Rectangle 7"/>
          <p:cNvSpPr/>
          <p:nvPr/>
        </p:nvSpPr>
        <p:spPr bwMode="auto">
          <a:xfrm>
            <a:off x="563794" y="26171386"/>
            <a:ext cx="4639738" cy="2747963"/>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3399"/>
              </a:solidFill>
              <a:effectLst/>
              <a:latin typeface="Arial" pitchFamily="34" charset="0"/>
            </a:endParaRPr>
          </a:p>
        </p:txBody>
      </p:sp>
      <p:sp>
        <p:nvSpPr>
          <p:cNvPr id="12" name="TextBox 11"/>
          <p:cNvSpPr txBox="1"/>
          <p:nvPr/>
        </p:nvSpPr>
        <p:spPr>
          <a:xfrm>
            <a:off x="1245363" y="26945203"/>
            <a:ext cx="3276600" cy="1200329"/>
          </a:xfrm>
          <a:prstGeom prst="rect">
            <a:avLst/>
          </a:prstGeom>
          <a:noFill/>
        </p:spPr>
        <p:txBody>
          <a:bodyPr wrap="square" rtlCol="0">
            <a:spAutoFit/>
          </a:bodyPr>
          <a:lstStyle>
            <a:defPPr>
              <a:defRPr lang="en-US"/>
            </a:defPPr>
            <a:lvl1pPr algn="ctr">
              <a:defRPr sz="3600"/>
            </a:lvl1pPr>
          </a:lstStyle>
          <a:p>
            <a:r>
              <a:rPr lang="en-US" dirty="0">
                <a:solidFill>
                  <a:schemeClr val="bg1"/>
                </a:solidFill>
              </a:rPr>
              <a:t>Move into ‘run’ folder</a:t>
            </a:r>
          </a:p>
        </p:txBody>
      </p:sp>
      <p:sp>
        <p:nvSpPr>
          <p:cNvPr id="13" name="Rounded Rectangle 12"/>
          <p:cNvSpPr/>
          <p:nvPr/>
        </p:nvSpPr>
        <p:spPr bwMode="auto">
          <a:xfrm>
            <a:off x="7888407" y="21297555"/>
            <a:ext cx="4654363" cy="3345803"/>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dirty="0">
              <a:ln>
                <a:noFill/>
              </a:ln>
              <a:solidFill>
                <a:srgbClr val="003399"/>
              </a:solidFill>
              <a:effectLst/>
              <a:latin typeface="Arial" pitchFamily="34" charset="0"/>
            </a:endParaRPr>
          </a:p>
        </p:txBody>
      </p:sp>
      <p:cxnSp>
        <p:nvCxnSpPr>
          <p:cNvPr id="47" name="Elbow Connector 46"/>
          <p:cNvCxnSpPr>
            <a:cxnSpLocks/>
            <a:stCxn id="8" idx="3"/>
            <a:endCxn id="13" idx="1"/>
          </p:cNvCxnSpPr>
          <p:nvPr/>
        </p:nvCxnSpPr>
        <p:spPr bwMode="auto">
          <a:xfrm flipV="1">
            <a:off x="5203532" y="22970457"/>
            <a:ext cx="2684875" cy="4574911"/>
          </a:xfrm>
          <a:prstGeom prst="bentConnector3">
            <a:avLst>
              <a:gd name="adj1" fmla="val 50000"/>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p:cNvCxnSpPr/>
          <p:nvPr/>
        </p:nvCxnSpPr>
        <p:spPr bwMode="auto">
          <a:xfrm>
            <a:off x="2929777" y="24044779"/>
            <a:ext cx="0" cy="2126854"/>
          </a:xfrm>
          <a:prstGeom prst="straightConnector1">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Rounded Rectangle 31"/>
          <p:cNvSpPr/>
          <p:nvPr/>
        </p:nvSpPr>
        <p:spPr bwMode="auto">
          <a:xfrm>
            <a:off x="7903076" y="26091608"/>
            <a:ext cx="4625069" cy="2907517"/>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3399"/>
              </a:solidFill>
              <a:effectLst/>
              <a:latin typeface="Arial" pitchFamily="34" charset="0"/>
            </a:endParaRPr>
          </a:p>
        </p:txBody>
      </p:sp>
      <p:cxnSp>
        <p:nvCxnSpPr>
          <p:cNvPr id="57" name="Straight Arrow Connector 56"/>
          <p:cNvCxnSpPr>
            <a:cxnSpLocks/>
            <a:stCxn id="13" idx="2"/>
          </p:cNvCxnSpPr>
          <p:nvPr/>
        </p:nvCxnSpPr>
        <p:spPr bwMode="auto">
          <a:xfrm flipH="1">
            <a:off x="10200940" y="24643358"/>
            <a:ext cx="14649" cy="1469743"/>
          </a:xfrm>
          <a:prstGeom prst="straightConnector1">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8372936" y="21539618"/>
            <a:ext cx="3670679" cy="2862322"/>
          </a:xfrm>
          <a:prstGeom prst="rect">
            <a:avLst/>
          </a:prstGeom>
          <a:noFill/>
        </p:spPr>
        <p:txBody>
          <a:bodyPr wrap="square" rtlCol="0">
            <a:spAutoFit/>
          </a:bodyPr>
          <a:lstStyle/>
          <a:p>
            <a:pPr algn="ctr"/>
            <a:r>
              <a:rPr lang="en-US" sz="3600" dirty="0">
                <a:solidFill>
                  <a:schemeClr val="bg1"/>
                </a:solidFill>
              </a:rPr>
              <a:t>Separate reference &amp; query genomes into different directories</a:t>
            </a:r>
          </a:p>
        </p:txBody>
      </p:sp>
      <p:sp>
        <p:nvSpPr>
          <p:cNvPr id="36" name="Rounded Rectangle 35"/>
          <p:cNvSpPr/>
          <p:nvPr/>
        </p:nvSpPr>
        <p:spPr bwMode="auto">
          <a:xfrm>
            <a:off x="14317889" y="6275563"/>
            <a:ext cx="4639738" cy="2746976"/>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3399"/>
              </a:solidFill>
              <a:effectLst/>
              <a:latin typeface="Arial" pitchFamily="34" charset="0"/>
            </a:endParaRPr>
          </a:p>
        </p:txBody>
      </p:sp>
      <p:sp>
        <p:nvSpPr>
          <p:cNvPr id="37" name="TextBox 36"/>
          <p:cNvSpPr txBox="1"/>
          <p:nvPr/>
        </p:nvSpPr>
        <p:spPr>
          <a:xfrm>
            <a:off x="14999458" y="7202269"/>
            <a:ext cx="3276600" cy="646331"/>
          </a:xfrm>
          <a:prstGeom prst="rect">
            <a:avLst/>
          </a:prstGeom>
          <a:noFill/>
        </p:spPr>
        <p:txBody>
          <a:bodyPr wrap="square" rtlCol="0">
            <a:spAutoFit/>
          </a:bodyPr>
          <a:lstStyle/>
          <a:p>
            <a:pPr algn="ctr"/>
            <a:r>
              <a:rPr lang="en-US" sz="3600" dirty="0">
                <a:solidFill>
                  <a:schemeClr val="bg1"/>
                </a:solidFill>
              </a:rPr>
              <a:t>Run NASP</a:t>
            </a:r>
          </a:p>
        </p:txBody>
      </p:sp>
      <p:sp>
        <p:nvSpPr>
          <p:cNvPr id="38" name="Rounded Rectangle 37"/>
          <p:cNvSpPr/>
          <p:nvPr/>
        </p:nvSpPr>
        <p:spPr bwMode="auto">
          <a:xfrm>
            <a:off x="14334062" y="11089267"/>
            <a:ext cx="4639738" cy="2746976"/>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3399"/>
              </a:solidFill>
              <a:effectLst/>
              <a:latin typeface="Arial" pitchFamily="34" charset="0"/>
            </a:endParaRPr>
          </a:p>
        </p:txBody>
      </p:sp>
      <p:cxnSp>
        <p:nvCxnSpPr>
          <p:cNvPr id="64" name="Straight Arrow Connector 63"/>
          <p:cNvCxnSpPr>
            <a:endCxn id="38" idx="0"/>
          </p:cNvCxnSpPr>
          <p:nvPr/>
        </p:nvCxnSpPr>
        <p:spPr bwMode="auto">
          <a:xfrm>
            <a:off x="16653931" y="9022539"/>
            <a:ext cx="0" cy="2066728"/>
          </a:xfrm>
          <a:prstGeom prst="straightConnector1">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p:cNvSpPr txBox="1"/>
          <p:nvPr/>
        </p:nvSpPr>
        <p:spPr>
          <a:xfrm>
            <a:off x="14992122" y="11585592"/>
            <a:ext cx="3524477" cy="1754326"/>
          </a:xfrm>
          <a:prstGeom prst="rect">
            <a:avLst/>
          </a:prstGeom>
          <a:noFill/>
        </p:spPr>
        <p:txBody>
          <a:bodyPr wrap="square" rtlCol="0">
            <a:spAutoFit/>
          </a:bodyPr>
          <a:lstStyle/>
          <a:p>
            <a:pPr algn="ctr"/>
            <a:r>
              <a:rPr lang="en-US" sz="3600" dirty="0">
                <a:solidFill>
                  <a:schemeClr val="bg1"/>
                </a:solidFill>
              </a:rPr>
              <a:t>Run </a:t>
            </a:r>
            <a:r>
              <a:rPr lang="en-US" sz="3600" dirty="0" err="1">
                <a:solidFill>
                  <a:schemeClr val="bg1"/>
                </a:solidFill>
              </a:rPr>
              <a:t>FastTree</a:t>
            </a:r>
            <a:endParaRPr lang="en-US" sz="3600" dirty="0">
              <a:solidFill>
                <a:schemeClr val="bg1"/>
              </a:solidFill>
            </a:endParaRPr>
          </a:p>
          <a:p>
            <a:pPr algn="ctr"/>
            <a:r>
              <a:rPr lang="en-US" sz="3600" dirty="0">
                <a:solidFill>
                  <a:schemeClr val="bg1"/>
                </a:solidFill>
              </a:rPr>
              <a:t>(</a:t>
            </a:r>
            <a:r>
              <a:rPr lang="en-US" sz="3600" dirty="0" err="1">
                <a:solidFill>
                  <a:schemeClr val="bg1"/>
                </a:solidFill>
              </a:rPr>
              <a:t>bestsnp</a:t>
            </a:r>
            <a:r>
              <a:rPr lang="en-US" sz="3600" dirty="0">
                <a:solidFill>
                  <a:schemeClr val="bg1"/>
                </a:solidFill>
              </a:rPr>
              <a:t>/miss-</a:t>
            </a:r>
            <a:r>
              <a:rPr lang="en-US" sz="3600" dirty="0" err="1">
                <a:solidFill>
                  <a:schemeClr val="bg1"/>
                </a:solidFill>
              </a:rPr>
              <a:t>ingdata</a:t>
            </a:r>
            <a:r>
              <a:rPr lang="en-US" sz="3600" dirty="0">
                <a:solidFill>
                  <a:schemeClr val="bg1"/>
                </a:solidFill>
              </a:rPr>
              <a:t> </a:t>
            </a:r>
            <a:r>
              <a:rPr lang="en-US" sz="3600" dirty="0" err="1">
                <a:solidFill>
                  <a:schemeClr val="bg1"/>
                </a:solidFill>
              </a:rPr>
              <a:t>fasta</a:t>
            </a:r>
            <a:r>
              <a:rPr lang="en-US" sz="3600" dirty="0">
                <a:solidFill>
                  <a:schemeClr val="bg1"/>
                </a:solidFill>
              </a:rPr>
              <a:t>)</a:t>
            </a:r>
          </a:p>
        </p:txBody>
      </p:sp>
      <p:cxnSp>
        <p:nvCxnSpPr>
          <p:cNvPr id="66" name="Elbow Connector 65"/>
          <p:cNvCxnSpPr>
            <a:stCxn id="38" idx="3"/>
            <a:endCxn id="68" idx="1"/>
          </p:cNvCxnSpPr>
          <p:nvPr/>
        </p:nvCxnSpPr>
        <p:spPr bwMode="auto">
          <a:xfrm flipV="1">
            <a:off x="18973800" y="7649051"/>
            <a:ext cx="2668701" cy="4813704"/>
          </a:xfrm>
          <a:prstGeom prst="bentConnector3">
            <a:avLst>
              <a:gd name="adj1" fmla="val 50000"/>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Elbow Connector 66"/>
          <p:cNvCxnSpPr>
            <a:stCxn id="32" idx="3"/>
            <a:endCxn id="36" idx="1"/>
          </p:cNvCxnSpPr>
          <p:nvPr/>
        </p:nvCxnSpPr>
        <p:spPr bwMode="auto">
          <a:xfrm flipV="1">
            <a:off x="12528145" y="7649051"/>
            <a:ext cx="1789744" cy="19896316"/>
          </a:xfrm>
          <a:prstGeom prst="bentConnector3">
            <a:avLst>
              <a:gd name="adj1" fmla="val 50000"/>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ounded Rectangle 67"/>
          <p:cNvSpPr/>
          <p:nvPr/>
        </p:nvSpPr>
        <p:spPr bwMode="auto">
          <a:xfrm>
            <a:off x="21642501" y="6275563"/>
            <a:ext cx="4639738" cy="2746976"/>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3399"/>
              </a:solidFill>
              <a:effectLst/>
              <a:latin typeface="Arial" pitchFamily="34" charset="0"/>
            </a:endParaRPr>
          </a:p>
        </p:txBody>
      </p:sp>
      <p:sp>
        <p:nvSpPr>
          <p:cNvPr id="69" name="Rounded Rectangle 68"/>
          <p:cNvSpPr/>
          <p:nvPr/>
        </p:nvSpPr>
        <p:spPr bwMode="auto">
          <a:xfrm>
            <a:off x="21642501" y="11089267"/>
            <a:ext cx="4639738" cy="2746976"/>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dirty="0">
              <a:ln>
                <a:noFill/>
              </a:ln>
              <a:solidFill>
                <a:srgbClr val="003399"/>
              </a:solidFill>
              <a:effectLst/>
              <a:latin typeface="Arial" pitchFamily="34" charset="0"/>
            </a:endParaRPr>
          </a:p>
        </p:txBody>
      </p:sp>
      <p:sp>
        <p:nvSpPr>
          <p:cNvPr id="40" name="TextBox 39"/>
          <p:cNvSpPr txBox="1"/>
          <p:nvPr/>
        </p:nvSpPr>
        <p:spPr>
          <a:xfrm>
            <a:off x="22324070" y="6494889"/>
            <a:ext cx="3276600" cy="2308324"/>
          </a:xfrm>
          <a:prstGeom prst="rect">
            <a:avLst/>
          </a:prstGeom>
          <a:noFill/>
        </p:spPr>
        <p:txBody>
          <a:bodyPr wrap="square" rtlCol="0">
            <a:spAutoFit/>
          </a:bodyPr>
          <a:lstStyle/>
          <a:p>
            <a:pPr algn="ctr"/>
            <a:r>
              <a:rPr lang="en-US" sz="3600" dirty="0">
                <a:solidFill>
                  <a:schemeClr val="bg1"/>
                </a:solidFill>
              </a:rPr>
              <a:t>Phylogenetic trees in </a:t>
            </a:r>
            <a:r>
              <a:rPr lang="en-US" sz="3600" dirty="0" err="1">
                <a:solidFill>
                  <a:schemeClr val="bg1"/>
                </a:solidFill>
              </a:rPr>
              <a:t>Newick</a:t>
            </a:r>
            <a:r>
              <a:rPr lang="en-US" sz="3600" dirty="0">
                <a:solidFill>
                  <a:schemeClr val="bg1"/>
                </a:solidFill>
              </a:rPr>
              <a:t> format</a:t>
            </a:r>
          </a:p>
        </p:txBody>
      </p:sp>
      <p:cxnSp>
        <p:nvCxnSpPr>
          <p:cNvPr id="71" name="Straight Arrow Connector 70"/>
          <p:cNvCxnSpPr>
            <a:endCxn id="69" idx="0"/>
          </p:cNvCxnSpPr>
          <p:nvPr/>
        </p:nvCxnSpPr>
        <p:spPr bwMode="auto">
          <a:xfrm>
            <a:off x="23962370" y="8983262"/>
            <a:ext cx="0" cy="2106005"/>
          </a:xfrm>
          <a:prstGeom prst="straightConnector1">
            <a:avLst/>
          </a:prstGeom>
          <a:solidFill>
            <a:schemeClr val="accent1"/>
          </a:solidFill>
          <a:ln w="1270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22326600" y="11504474"/>
            <a:ext cx="3276600" cy="1754326"/>
          </a:xfrm>
          <a:prstGeom prst="rect">
            <a:avLst/>
          </a:prstGeom>
          <a:noFill/>
        </p:spPr>
        <p:txBody>
          <a:bodyPr wrap="square" rtlCol="0">
            <a:spAutoFit/>
          </a:bodyPr>
          <a:lstStyle/>
          <a:p>
            <a:pPr algn="ctr"/>
            <a:r>
              <a:rPr lang="en-US" sz="3600" dirty="0">
                <a:solidFill>
                  <a:schemeClr val="bg1"/>
                </a:solidFill>
              </a:rPr>
              <a:t>View tree in </a:t>
            </a:r>
            <a:r>
              <a:rPr lang="en-US" sz="3600" dirty="0" err="1">
                <a:solidFill>
                  <a:schemeClr val="bg1"/>
                </a:solidFill>
              </a:rPr>
              <a:t>FigTree</a:t>
            </a:r>
            <a:r>
              <a:rPr lang="en-US" sz="3600" dirty="0">
                <a:solidFill>
                  <a:schemeClr val="bg1"/>
                </a:solidFill>
              </a:rPr>
              <a:t>/CLC Workbench</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13945" y="23106614"/>
            <a:ext cx="12601575" cy="7407753"/>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11506" y="15603220"/>
            <a:ext cx="12577115" cy="7403846"/>
          </a:xfrm>
          <a:prstGeom prst="rect">
            <a:avLst/>
          </a:prstGeom>
        </p:spPr>
      </p:pic>
      <p:sp>
        <p:nvSpPr>
          <p:cNvPr id="44" name="TextBox 43"/>
          <p:cNvSpPr txBox="1"/>
          <p:nvPr/>
        </p:nvSpPr>
        <p:spPr>
          <a:xfrm>
            <a:off x="27708223" y="25299399"/>
            <a:ext cx="12372975" cy="707886"/>
          </a:xfrm>
          <a:prstGeom prst="rect">
            <a:avLst/>
          </a:prstGeom>
          <a:solidFill>
            <a:srgbClr val="00B0F0"/>
          </a:solidFill>
        </p:spPr>
        <p:txBody>
          <a:bodyPr wrap="square" rtlCol="0">
            <a:spAutoFit/>
          </a:bodyPr>
          <a:lstStyle/>
          <a:p>
            <a:r>
              <a:rPr lang="en-US" dirty="0">
                <a:solidFill>
                  <a:schemeClr val="bg1"/>
                </a:solidFill>
              </a:rPr>
              <a:t>Acknowledgments</a:t>
            </a:r>
          </a:p>
        </p:txBody>
      </p:sp>
      <p:sp>
        <p:nvSpPr>
          <p:cNvPr id="45" name="TextBox 44"/>
          <p:cNvSpPr txBox="1"/>
          <p:nvPr/>
        </p:nvSpPr>
        <p:spPr>
          <a:xfrm>
            <a:off x="27727163" y="27415995"/>
            <a:ext cx="12383861" cy="707886"/>
          </a:xfrm>
          <a:prstGeom prst="rect">
            <a:avLst/>
          </a:prstGeom>
          <a:solidFill>
            <a:srgbClr val="00B0F0"/>
          </a:solidFill>
        </p:spPr>
        <p:txBody>
          <a:bodyPr wrap="square" rtlCol="0">
            <a:spAutoFit/>
          </a:bodyPr>
          <a:lstStyle/>
          <a:p>
            <a:r>
              <a:rPr lang="en-US">
                <a:solidFill>
                  <a:schemeClr val="bg1"/>
                </a:solidFill>
              </a:rPr>
              <a:t>References</a:t>
            </a:r>
          </a:p>
        </p:txBody>
      </p:sp>
      <p:sp>
        <p:nvSpPr>
          <p:cNvPr id="46" name="TextBox 45"/>
          <p:cNvSpPr txBox="1"/>
          <p:nvPr/>
        </p:nvSpPr>
        <p:spPr>
          <a:xfrm>
            <a:off x="14010311" y="14166329"/>
            <a:ext cx="12578310" cy="400110"/>
          </a:xfrm>
          <a:prstGeom prst="rect">
            <a:avLst/>
          </a:prstGeom>
          <a:noFill/>
        </p:spPr>
        <p:txBody>
          <a:bodyPr wrap="square" rtlCol="0">
            <a:spAutoFit/>
          </a:bodyPr>
          <a:lstStyle/>
          <a:p>
            <a:r>
              <a:rPr lang="en-US" sz="2000" dirty="0">
                <a:solidFill>
                  <a:schemeClr val="tx1"/>
                </a:solidFill>
              </a:rPr>
              <a:t>Fig 1. </a:t>
            </a:r>
            <a:r>
              <a:rPr lang="en-US" sz="2000" b="0" dirty="0">
                <a:solidFill>
                  <a:schemeClr val="tx1"/>
                </a:solidFill>
              </a:rPr>
              <a:t>The schematic workflow of the analysis. </a:t>
            </a:r>
          </a:p>
        </p:txBody>
      </p:sp>
      <p:pic>
        <p:nvPicPr>
          <p:cNvPr id="49" name="Picture 4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712494" y="6162479"/>
            <a:ext cx="12238531" cy="7477208"/>
          </a:xfrm>
          <a:prstGeom prst="rect">
            <a:avLst/>
          </a:prstGeom>
        </p:spPr>
      </p:pic>
      <p:pic>
        <p:nvPicPr>
          <p:cNvPr id="50" name="Picture 4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727163" y="13639687"/>
            <a:ext cx="12172197" cy="7443592"/>
          </a:xfrm>
          <a:prstGeom prst="rect">
            <a:avLst/>
          </a:prstGeom>
        </p:spPr>
      </p:pic>
      <p:sp>
        <p:nvSpPr>
          <p:cNvPr id="51" name="TextBox 50"/>
          <p:cNvSpPr txBox="1"/>
          <p:nvPr/>
        </p:nvSpPr>
        <p:spPr>
          <a:xfrm>
            <a:off x="25701120" y="15603220"/>
            <a:ext cx="922308" cy="707886"/>
          </a:xfrm>
          <a:prstGeom prst="rect">
            <a:avLst/>
          </a:prstGeom>
          <a:noFill/>
        </p:spPr>
        <p:txBody>
          <a:bodyPr wrap="square" rtlCol="0">
            <a:spAutoFit/>
          </a:bodyPr>
          <a:lstStyle/>
          <a:p>
            <a:r>
              <a:rPr lang="en-US" dirty="0">
                <a:solidFill>
                  <a:schemeClr val="tx1"/>
                </a:solidFill>
              </a:rPr>
              <a:t>A</a:t>
            </a:r>
          </a:p>
        </p:txBody>
      </p:sp>
      <p:sp>
        <p:nvSpPr>
          <p:cNvPr id="52" name="TextBox 51"/>
          <p:cNvSpPr txBox="1"/>
          <p:nvPr/>
        </p:nvSpPr>
        <p:spPr>
          <a:xfrm>
            <a:off x="25600670" y="23106614"/>
            <a:ext cx="914400" cy="707886"/>
          </a:xfrm>
          <a:prstGeom prst="rect">
            <a:avLst/>
          </a:prstGeom>
          <a:noFill/>
        </p:spPr>
        <p:txBody>
          <a:bodyPr wrap="square" rtlCol="0">
            <a:spAutoFit/>
          </a:bodyPr>
          <a:lstStyle/>
          <a:p>
            <a:r>
              <a:rPr lang="en-US" dirty="0">
                <a:solidFill>
                  <a:schemeClr val="tx1"/>
                </a:solidFill>
              </a:rPr>
              <a:t>B</a:t>
            </a:r>
          </a:p>
        </p:txBody>
      </p:sp>
      <p:sp>
        <p:nvSpPr>
          <p:cNvPr id="53" name="TextBox 52"/>
          <p:cNvSpPr txBox="1"/>
          <p:nvPr/>
        </p:nvSpPr>
        <p:spPr>
          <a:xfrm>
            <a:off x="39036625" y="6196851"/>
            <a:ext cx="914400" cy="707886"/>
          </a:xfrm>
          <a:prstGeom prst="rect">
            <a:avLst/>
          </a:prstGeom>
          <a:noFill/>
        </p:spPr>
        <p:txBody>
          <a:bodyPr wrap="square" rtlCol="0">
            <a:spAutoFit/>
          </a:bodyPr>
          <a:lstStyle/>
          <a:p>
            <a:r>
              <a:rPr lang="en-US" dirty="0">
                <a:solidFill>
                  <a:schemeClr val="tx1"/>
                </a:solidFill>
              </a:rPr>
              <a:t>C</a:t>
            </a:r>
          </a:p>
        </p:txBody>
      </p:sp>
      <p:sp>
        <p:nvSpPr>
          <p:cNvPr id="54" name="TextBox 53"/>
          <p:cNvSpPr txBox="1"/>
          <p:nvPr/>
        </p:nvSpPr>
        <p:spPr>
          <a:xfrm>
            <a:off x="38896401" y="13622365"/>
            <a:ext cx="1054624" cy="707886"/>
          </a:xfrm>
          <a:prstGeom prst="rect">
            <a:avLst/>
          </a:prstGeom>
          <a:noFill/>
        </p:spPr>
        <p:txBody>
          <a:bodyPr wrap="square" rtlCol="0">
            <a:spAutoFit/>
          </a:bodyPr>
          <a:lstStyle/>
          <a:p>
            <a:r>
              <a:rPr lang="en-US" dirty="0">
                <a:solidFill>
                  <a:schemeClr val="tx1"/>
                </a:solidFill>
              </a:rPr>
              <a:t>D</a:t>
            </a:r>
          </a:p>
        </p:txBody>
      </p:sp>
      <p:sp>
        <p:nvSpPr>
          <p:cNvPr id="55" name="TextBox 54"/>
          <p:cNvSpPr txBox="1"/>
          <p:nvPr/>
        </p:nvSpPr>
        <p:spPr>
          <a:xfrm>
            <a:off x="27727163" y="21099573"/>
            <a:ext cx="12373087" cy="1015663"/>
          </a:xfrm>
          <a:prstGeom prst="rect">
            <a:avLst/>
          </a:prstGeom>
          <a:noFill/>
        </p:spPr>
        <p:txBody>
          <a:bodyPr wrap="square" rtlCol="0">
            <a:spAutoFit/>
          </a:bodyPr>
          <a:lstStyle/>
          <a:p>
            <a:r>
              <a:rPr lang="en-US" sz="2000" dirty="0">
                <a:solidFill>
                  <a:schemeClr val="tx1"/>
                </a:solidFill>
              </a:rPr>
              <a:t>Fig 2. </a:t>
            </a:r>
            <a:r>
              <a:rPr lang="en-US" sz="2000" b="0" dirty="0">
                <a:solidFill>
                  <a:schemeClr val="tx1"/>
                </a:solidFill>
              </a:rPr>
              <a:t>The maximum-likelihood phylogenetic trees generated by </a:t>
            </a:r>
            <a:r>
              <a:rPr lang="en-US" sz="2000" b="0" dirty="0" err="1">
                <a:solidFill>
                  <a:schemeClr val="tx1"/>
                </a:solidFill>
              </a:rPr>
              <a:t>FastTree</a:t>
            </a:r>
            <a:r>
              <a:rPr lang="en-US" sz="2000" b="0" dirty="0">
                <a:solidFill>
                  <a:schemeClr val="tx1"/>
                </a:solidFill>
              </a:rPr>
              <a:t>. A). The 19 genomes clustered using consensus </a:t>
            </a:r>
            <a:r>
              <a:rPr lang="en-US" sz="2000" b="0" dirty="0" err="1">
                <a:solidFill>
                  <a:schemeClr val="tx1"/>
                </a:solidFill>
              </a:rPr>
              <a:t>bestsnp.fasta</a:t>
            </a:r>
            <a:r>
              <a:rPr lang="en-US" sz="2000" b="0" dirty="0">
                <a:solidFill>
                  <a:schemeClr val="tx1"/>
                </a:solidFill>
              </a:rPr>
              <a:t> &amp; viewed in FigTree, B). The 49 genomes clustered using consensus </a:t>
            </a:r>
            <a:r>
              <a:rPr lang="en-US" sz="2000" b="0" dirty="0" err="1">
                <a:solidFill>
                  <a:schemeClr val="tx1"/>
                </a:solidFill>
              </a:rPr>
              <a:t>missingdata.fasta</a:t>
            </a:r>
            <a:r>
              <a:rPr lang="en-US" sz="2000" b="0" dirty="0">
                <a:solidFill>
                  <a:schemeClr val="tx1"/>
                </a:solidFill>
              </a:rPr>
              <a:t> &amp; viewed in FigTree, C &amp; D). same as in A &amp; B but viewed in CLC Workbench.</a:t>
            </a:r>
          </a:p>
        </p:txBody>
      </p:sp>
      <p:sp>
        <p:nvSpPr>
          <p:cNvPr id="56" name="TextBox 55"/>
          <p:cNvSpPr txBox="1"/>
          <p:nvPr/>
        </p:nvSpPr>
        <p:spPr>
          <a:xfrm>
            <a:off x="27708224" y="22340720"/>
            <a:ext cx="12191135" cy="707886"/>
          </a:xfrm>
          <a:prstGeom prst="rect">
            <a:avLst/>
          </a:prstGeom>
          <a:solidFill>
            <a:srgbClr val="00B0F0"/>
          </a:solidFill>
        </p:spPr>
        <p:txBody>
          <a:bodyPr wrap="square" rtlCol="0">
            <a:spAutoFit/>
          </a:bodyPr>
          <a:lstStyle/>
          <a:p>
            <a:r>
              <a:rPr lang="en-US">
                <a:solidFill>
                  <a:schemeClr val="bg1"/>
                </a:solidFill>
              </a:rPr>
              <a:t>Conclusions</a:t>
            </a:r>
          </a:p>
        </p:txBody>
      </p:sp>
      <p:sp>
        <p:nvSpPr>
          <p:cNvPr id="15" name="TextBox 14"/>
          <p:cNvSpPr txBox="1"/>
          <p:nvPr/>
        </p:nvSpPr>
        <p:spPr>
          <a:xfrm>
            <a:off x="27708225" y="23068182"/>
            <a:ext cx="12191134" cy="1938992"/>
          </a:xfrm>
          <a:prstGeom prst="rect">
            <a:avLst/>
          </a:prstGeom>
          <a:noFill/>
        </p:spPr>
        <p:txBody>
          <a:bodyPr wrap="square" rtlCol="0">
            <a:spAutoFit/>
          </a:bodyPr>
          <a:lstStyle/>
          <a:p>
            <a:r>
              <a:rPr lang="en-US" sz="2000" b="0" dirty="0">
                <a:solidFill>
                  <a:schemeClr val="tx1"/>
                </a:solidFill>
              </a:rPr>
              <a:t>The goal of the analysis was to demonstrate that NASP can process large genomic data sets for a rapid identification of SNPs which subsequently can be used to evaluate </a:t>
            </a:r>
            <a:r>
              <a:rPr lang="en-US" sz="2000" b="0" dirty="0" err="1">
                <a:solidFill>
                  <a:schemeClr val="tx1"/>
                </a:solidFill>
              </a:rPr>
              <a:t>phylogentic</a:t>
            </a:r>
            <a:r>
              <a:rPr lang="en-US" sz="2000" b="0" dirty="0">
                <a:solidFill>
                  <a:schemeClr val="tx1"/>
                </a:solidFill>
              </a:rPr>
              <a:t> relationships among the related microbial samples. Our study example shows that NASP indeed satisfies that requirement. The observation that a smaller set of 19 closely related genomes (conserved </a:t>
            </a:r>
            <a:r>
              <a:rPr lang="en-US" sz="2000" b="0" dirty="0" err="1">
                <a:solidFill>
                  <a:schemeClr val="tx1"/>
                </a:solidFill>
              </a:rPr>
              <a:t>bestsnp.fasta</a:t>
            </a:r>
            <a:r>
              <a:rPr lang="en-US" sz="2000" b="0" dirty="0">
                <a:solidFill>
                  <a:schemeClr val="tx1"/>
                </a:solidFill>
              </a:rPr>
              <a:t>) retain the same phylogenetic clustering relationships even when analyzed as a subsample of a larger variant 49 genome group (</a:t>
            </a:r>
            <a:r>
              <a:rPr lang="en-US" sz="2000" b="0" dirty="0" err="1">
                <a:solidFill>
                  <a:schemeClr val="tx1"/>
                </a:solidFill>
              </a:rPr>
              <a:t>missingdata.fasta</a:t>
            </a:r>
            <a:r>
              <a:rPr lang="en-US" sz="2000" b="0" dirty="0">
                <a:solidFill>
                  <a:schemeClr val="tx1"/>
                </a:solidFill>
              </a:rPr>
              <a:t>) suggests that NASP is not only fast but also produces accurate results. </a:t>
            </a:r>
          </a:p>
        </p:txBody>
      </p:sp>
      <p:sp>
        <p:nvSpPr>
          <p:cNvPr id="61" name="TextBox 60">
            <a:extLst>
              <a:ext uri="{FF2B5EF4-FFF2-40B4-BE49-F238E27FC236}">
                <a16:creationId xmlns="" xmlns:a16="http://schemas.microsoft.com/office/drawing/2014/main" id="{CA870A49-0D92-45E7-B9AC-1455183FC917}"/>
              </a:ext>
            </a:extLst>
          </p:cNvPr>
          <p:cNvSpPr txBox="1"/>
          <p:nvPr/>
        </p:nvSpPr>
        <p:spPr>
          <a:xfrm>
            <a:off x="8577311" y="26648178"/>
            <a:ext cx="3276600" cy="1754326"/>
          </a:xfrm>
          <a:prstGeom prst="rect">
            <a:avLst/>
          </a:prstGeom>
          <a:noFill/>
        </p:spPr>
        <p:txBody>
          <a:bodyPr wrap="square" rtlCol="0">
            <a:spAutoFit/>
          </a:bodyPr>
          <a:lstStyle/>
          <a:p>
            <a:pPr algn="ctr"/>
            <a:r>
              <a:rPr lang="en-US" sz="3600" dirty="0">
                <a:solidFill>
                  <a:schemeClr val="bg1"/>
                </a:solidFill>
              </a:rPr>
              <a:t>Log on to high-memory server</a:t>
            </a:r>
          </a:p>
        </p:txBody>
      </p:sp>
      <p:sp>
        <p:nvSpPr>
          <p:cNvPr id="16" name="Rectangle 15"/>
          <p:cNvSpPr/>
          <p:nvPr/>
        </p:nvSpPr>
        <p:spPr>
          <a:xfrm>
            <a:off x="278606" y="14551567"/>
            <a:ext cx="12694445" cy="6530699"/>
          </a:xfrm>
          <a:prstGeom prst="rect">
            <a:avLst/>
          </a:prstGeom>
        </p:spPr>
        <p:txBody>
          <a:bodyPr wrap="square">
            <a:spAutoFit/>
          </a:bodyPr>
          <a:lstStyle/>
          <a:p>
            <a:pPr marL="0" marR="0">
              <a:lnSpc>
                <a:spcPct val="107000"/>
              </a:lnSpc>
              <a:spcBef>
                <a:spcPts val="0"/>
              </a:spcBef>
              <a:spcAft>
                <a:spcPts val="800"/>
              </a:spcAft>
            </a:pPr>
            <a:r>
              <a:rPr lang="en-US" sz="2000" b="0" dirty="0">
                <a:solidFill>
                  <a:schemeClr val="tx1"/>
                </a:solidFill>
                <a:ea typeface="Arial" charset="0"/>
                <a:cs typeface="Arial" charset="0"/>
              </a:rPr>
              <a:t>The following analyses are performed in sequence.</a:t>
            </a:r>
            <a:br>
              <a:rPr lang="en-US" sz="2000" b="0" dirty="0">
                <a:solidFill>
                  <a:schemeClr val="tx1"/>
                </a:solidFill>
                <a:ea typeface="Arial" charset="0"/>
                <a:cs typeface="Arial" charset="0"/>
              </a:rPr>
            </a:br>
            <a:r>
              <a:rPr lang="en-US" sz="2000" b="0" dirty="0">
                <a:solidFill>
                  <a:schemeClr val="tx1"/>
                </a:solidFill>
                <a:ea typeface="Arial" charset="0"/>
                <a:cs typeface="Arial" charset="0"/>
              </a:rPr>
              <a:t>A). Alignment of genomes &amp; SNP identification (NASP analysis): Two sets of genome sequences were used in the analysis. A smaller set of 20 random E. coli genomes (19 experimental and 1 reference)</a:t>
            </a:r>
            <a:r>
              <a:rPr lang="en-US" sz="2000" b="0" baseline="30000" dirty="0">
                <a:solidFill>
                  <a:schemeClr val="tx1"/>
                </a:solidFill>
                <a:ea typeface="Arial" charset="0"/>
                <a:cs typeface="Arial" charset="0"/>
              </a:rPr>
              <a:t>*</a:t>
            </a:r>
            <a:r>
              <a:rPr lang="en-US" sz="2000" b="0" dirty="0">
                <a:solidFill>
                  <a:schemeClr val="tx1"/>
                </a:solidFill>
                <a:ea typeface="Arial" charset="0"/>
                <a:cs typeface="Arial" charset="0"/>
              </a:rPr>
              <a:t> were initially processed on the JCVI's </a:t>
            </a:r>
            <a:r>
              <a:rPr lang="en-US" sz="2000" b="0" dirty="0" err="1">
                <a:solidFill>
                  <a:schemeClr val="tx1"/>
                </a:solidFill>
                <a:ea typeface="Arial" charset="0"/>
                <a:cs typeface="Arial" charset="0"/>
              </a:rPr>
              <a:t>Univa</a:t>
            </a:r>
            <a:r>
              <a:rPr lang="en-US" sz="2000" b="0" dirty="0">
                <a:solidFill>
                  <a:schemeClr val="tx1"/>
                </a:solidFill>
                <a:ea typeface="Arial" charset="0"/>
                <a:cs typeface="Arial" charset="0"/>
              </a:rPr>
              <a:t> computer grid to optimize the run parameters for the program (not shown). The larger, second group of 50 genomes from the same strain (49 experimental – including 19 samples from the initial set - and 1 reference)</a:t>
            </a:r>
            <a:r>
              <a:rPr lang="en-US" sz="2000" b="0" baseline="30000" dirty="0">
                <a:solidFill>
                  <a:schemeClr val="tx1"/>
                </a:solidFill>
                <a:ea typeface="Arial" charset="0"/>
                <a:cs typeface="Arial" charset="0"/>
              </a:rPr>
              <a:t>**</a:t>
            </a:r>
            <a:r>
              <a:rPr lang="en-US" sz="2000" b="0" dirty="0">
                <a:solidFill>
                  <a:schemeClr val="tx1"/>
                </a:solidFill>
                <a:ea typeface="Arial" charset="0"/>
                <a:cs typeface="Arial" charset="0"/>
              </a:rPr>
              <a:t> were processed subsequently using the parameters identical to the first run. As shown schematically in Fig 1, the genomes used in this study (see footnotes* &amp; **) were downloaded from </a:t>
            </a:r>
            <a:r>
              <a:rPr lang="en-US" sz="2000" b="0" dirty="0" err="1" smtClean="0">
                <a:solidFill>
                  <a:schemeClr val="tx1"/>
                </a:solidFill>
                <a:ea typeface="Arial" charset="0"/>
                <a:cs typeface="Arial" charset="0"/>
              </a:rPr>
              <a:t>Genbank</a:t>
            </a:r>
            <a:r>
              <a:rPr lang="en-US" sz="2000" b="0" dirty="0" smtClean="0">
                <a:solidFill>
                  <a:schemeClr val="tx1"/>
                </a:solidFill>
                <a:ea typeface="Arial" charset="0"/>
                <a:cs typeface="Arial" charset="0"/>
              </a:rPr>
              <a:t> </a:t>
            </a:r>
            <a:r>
              <a:rPr lang="en-US" sz="2000" b="0" dirty="0">
                <a:solidFill>
                  <a:schemeClr val="tx1"/>
                </a:solidFill>
                <a:ea typeface="Arial" charset="0"/>
                <a:cs typeface="Arial" charset="0"/>
              </a:rPr>
              <a:t>in FASTA format and placed in a 'run' directory. The genome designated as the reference was separated from the query (experimental) sequences by moving it into a separate directory. To ensure there was enough memory for a successful completion of the analysis with large number of genomes, the processing was executed on the high-memory (500 GB) Unix server. The NASP analysis was performed in the 'run' directory using parameters described in NAS SOP on the JCVI internal confluence page (</a:t>
            </a:r>
            <a:r>
              <a:rPr lang="en-US" sz="2000" b="0" u="sng" dirty="0">
                <a:solidFill>
                  <a:schemeClr val="tx1"/>
                </a:solidFill>
                <a:ea typeface="Arial" charset="0"/>
                <a:cs typeface="Arial" charset="0"/>
                <a:hlinkClick r:id="rId7"/>
              </a:rPr>
              <a:t>http://confluence.jcvi.org/display/VISW/NASP+SOP</a:t>
            </a:r>
            <a:r>
              <a:rPr lang="en-US" sz="2000" b="0" dirty="0">
                <a:solidFill>
                  <a:schemeClr val="tx1"/>
                </a:solidFill>
                <a:ea typeface="Arial" charset="0"/>
                <a:cs typeface="Arial" charset="0"/>
              </a:rPr>
              <a:t>).</a:t>
            </a:r>
          </a:p>
          <a:p>
            <a:pPr marL="0" marR="0">
              <a:lnSpc>
                <a:spcPct val="107000"/>
              </a:lnSpc>
              <a:spcBef>
                <a:spcPts val="0"/>
              </a:spcBef>
              <a:spcAft>
                <a:spcPts val="800"/>
              </a:spcAft>
            </a:pPr>
            <a:r>
              <a:rPr lang="en-US" sz="2000" b="0" dirty="0">
                <a:solidFill>
                  <a:schemeClr val="tx1"/>
                </a:solidFill>
                <a:ea typeface="Arial" charset="0"/>
                <a:cs typeface="Arial" charset="0"/>
              </a:rPr>
              <a:t>B). </a:t>
            </a:r>
            <a:r>
              <a:rPr lang="en-US" sz="2000" b="0" dirty="0" err="1">
                <a:solidFill>
                  <a:schemeClr val="tx1"/>
                </a:solidFill>
                <a:ea typeface="Arial" charset="0"/>
                <a:cs typeface="Arial" charset="0"/>
              </a:rPr>
              <a:t>FastTree</a:t>
            </a:r>
            <a:r>
              <a:rPr lang="en-US" sz="2000" b="0" dirty="0">
                <a:solidFill>
                  <a:schemeClr val="tx1"/>
                </a:solidFill>
                <a:ea typeface="Arial" charset="0"/>
                <a:cs typeface="Arial" charset="0"/>
              </a:rPr>
              <a:t>: The consensus SNP information generated by NASP in </a:t>
            </a:r>
            <a:r>
              <a:rPr lang="en-US" sz="2000" b="0" dirty="0" err="1">
                <a:solidFill>
                  <a:schemeClr val="tx1"/>
                </a:solidFill>
                <a:ea typeface="Arial" charset="0"/>
                <a:cs typeface="Arial" charset="0"/>
              </a:rPr>
              <a:t>bestsnp.fasta</a:t>
            </a:r>
            <a:r>
              <a:rPr lang="en-US" sz="2000" b="0" dirty="0">
                <a:solidFill>
                  <a:schemeClr val="tx1"/>
                </a:solidFill>
                <a:ea typeface="Arial" charset="0"/>
                <a:cs typeface="Arial" charset="0"/>
              </a:rPr>
              <a:t> (19 genomes) or </a:t>
            </a:r>
            <a:r>
              <a:rPr lang="en-US" sz="2000" b="0" dirty="0" err="1">
                <a:solidFill>
                  <a:schemeClr val="tx1"/>
                </a:solidFill>
                <a:ea typeface="Arial" charset="0"/>
                <a:cs typeface="Arial" charset="0"/>
              </a:rPr>
              <a:t>missingdata.fasta</a:t>
            </a:r>
            <a:r>
              <a:rPr lang="en-US" sz="2000" b="0" dirty="0">
                <a:solidFill>
                  <a:schemeClr val="tx1"/>
                </a:solidFill>
                <a:ea typeface="Arial" charset="0"/>
                <a:cs typeface="Arial" charset="0"/>
              </a:rPr>
              <a:t> (49 genomes) was used as input file to the </a:t>
            </a:r>
            <a:r>
              <a:rPr lang="en-US" sz="2000" b="0" dirty="0" err="1">
                <a:solidFill>
                  <a:schemeClr val="tx1"/>
                </a:solidFill>
                <a:ea typeface="Arial" charset="0"/>
                <a:cs typeface="Arial" charset="0"/>
              </a:rPr>
              <a:t>FastTree</a:t>
            </a:r>
            <a:r>
              <a:rPr lang="en-US" sz="2000" b="0" dirty="0">
                <a:solidFill>
                  <a:schemeClr val="tx1"/>
                </a:solidFill>
                <a:ea typeface="Arial" charset="0"/>
                <a:cs typeface="Arial" charset="0"/>
              </a:rPr>
              <a:t> program with default parameters to build phylogenetic trees (Fig 1).</a:t>
            </a:r>
          </a:p>
          <a:p>
            <a:pPr marL="0" marR="0">
              <a:lnSpc>
                <a:spcPct val="107000"/>
              </a:lnSpc>
              <a:spcBef>
                <a:spcPts val="0"/>
              </a:spcBef>
              <a:spcAft>
                <a:spcPts val="800"/>
              </a:spcAft>
            </a:pPr>
            <a:r>
              <a:rPr lang="en-US" sz="2000" b="0" dirty="0">
                <a:solidFill>
                  <a:schemeClr val="tx1"/>
                </a:solidFill>
                <a:ea typeface="Arial" charset="0"/>
                <a:cs typeface="Arial" charset="0"/>
              </a:rPr>
              <a:t>C). Evaluation of Phylogenetic trees: The tree files in </a:t>
            </a:r>
            <a:r>
              <a:rPr lang="en-US" sz="2000" b="0" dirty="0" err="1">
                <a:solidFill>
                  <a:schemeClr val="tx1"/>
                </a:solidFill>
                <a:ea typeface="Arial" charset="0"/>
                <a:cs typeface="Arial" charset="0"/>
              </a:rPr>
              <a:t>Newick</a:t>
            </a:r>
            <a:r>
              <a:rPr lang="en-US" sz="2000" b="0" dirty="0">
                <a:solidFill>
                  <a:schemeClr val="tx1"/>
                </a:solidFill>
                <a:ea typeface="Arial" charset="0"/>
                <a:cs typeface="Arial" charset="0"/>
              </a:rPr>
              <a:t> format generated by </a:t>
            </a:r>
            <a:r>
              <a:rPr lang="en-US" sz="2000" b="0" dirty="0" err="1">
                <a:solidFill>
                  <a:schemeClr val="tx1"/>
                </a:solidFill>
                <a:ea typeface="Arial" charset="0"/>
                <a:cs typeface="Arial" charset="0"/>
              </a:rPr>
              <a:t>FastTree</a:t>
            </a:r>
            <a:r>
              <a:rPr lang="en-US" sz="2000" b="0" dirty="0">
                <a:solidFill>
                  <a:schemeClr val="tx1"/>
                </a:solidFill>
                <a:ea typeface="Arial" charset="0"/>
                <a:cs typeface="Arial" charset="0"/>
              </a:rPr>
              <a:t> are imported into either FigTree or CLC Workbench GUI for evaluation of the phylogenetic relationship among the genomes (Fig 2, A-D).</a:t>
            </a:r>
            <a:endParaRPr lang="en-US" sz="2000" b="0" dirty="0">
              <a:solidFill>
                <a:schemeClr val="tx1"/>
              </a:solidFill>
              <a:effectLst/>
              <a:ea typeface="Arial" charset="0"/>
              <a:cs typeface="Arial" charset="0"/>
            </a:endParaRPr>
          </a:p>
        </p:txBody>
      </p:sp>
      <p:sp>
        <p:nvSpPr>
          <p:cNvPr id="18" name="TextBox 17"/>
          <p:cNvSpPr txBox="1"/>
          <p:nvPr/>
        </p:nvSpPr>
        <p:spPr>
          <a:xfrm>
            <a:off x="407987" y="30676213"/>
            <a:ext cx="39491372" cy="1938992"/>
          </a:xfrm>
          <a:prstGeom prst="rect">
            <a:avLst/>
          </a:prstGeom>
          <a:noFill/>
          <a:ln>
            <a:solidFill>
              <a:schemeClr val="tx1"/>
            </a:solidFill>
          </a:ln>
        </p:spPr>
        <p:txBody>
          <a:bodyPr wrap="square" rtlCol="0">
            <a:spAutoFit/>
          </a:bodyPr>
          <a:lstStyle/>
          <a:p>
            <a:pPr lvl="0"/>
            <a:r>
              <a:rPr lang="en-US" sz="2000" dirty="0" smtClean="0">
                <a:solidFill>
                  <a:schemeClr val="tx1"/>
                </a:solidFill>
              </a:rPr>
              <a:t>* 19 Genomes Sequence IDs: </a:t>
            </a:r>
            <a:r>
              <a:rPr lang="en-US" sz="2000" b="0" dirty="0" smtClean="0">
                <a:solidFill>
                  <a:schemeClr val="tx1"/>
                </a:solidFill>
              </a:rPr>
              <a:t>1 NZ_CP018948.1,</a:t>
            </a:r>
            <a:r>
              <a:rPr lang="en-US" sz="2000" b="0" dirty="0">
                <a:solidFill>
                  <a:schemeClr val="tx1"/>
                </a:solidFill>
              </a:rPr>
              <a:t> </a:t>
            </a:r>
            <a:r>
              <a:rPr lang="en-US" sz="2000" b="0" dirty="0" smtClean="0">
                <a:solidFill>
                  <a:schemeClr val="tx1"/>
                </a:solidFill>
              </a:rPr>
              <a:t>2 NZ_CP018965.1,</a:t>
            </a:r>
            <a:r>
              <a:rPr lang="en-US" sz="2000" b="0" dirty="0">
                <a:solidFill>
                  <a:schemeClr val="tx1"/>
                </a:solidFill>
              </a:rPr>
              <a:t> </a:t>
            </a:r>
            <a:r>
              <a:rPr lang="en-US" sz="2000" b="0" dirty="0" smtClean="0">
                <a:solidFill>
                  <a:schemeClr val="tx1"/>
                </a:solidFill>
              </a:rPr>
              <a:t>3 NZ_CP012870.1,</a:t>
            </a:r>
            <a:r>
              <a:rPr lang="en-US" sz="2000" b="0" dirty="0">
                <a:solidFill>
                  <a:schemeClr val="tx1"/>
                </a:solidFill>
              </a:rPr>
              <a:t> </a:t>
            </a:r>
            <a:r>
              <a:rPr lang="en-US" sz="2000" b="0" dirty="0" smtClean="0">
                <a:solidFill>
                  <a:schemeClr val="tx1"/>
                </a:solidFill>
              </a:rPr>
              <a:t>4 NZ_JRRX01000061.1,</a:t>
            </a:r>
            <a:r>
              <a:rPr lang="en-US" sz="2000" b="0" dirty="0">
                <a:solidFill>
                  <a:schemeClr val="tx1"/>
                </a:solidFill>
              </a:rPr>
              <a:t> </a:t>
            </a:r>
            <a:r>
              <a:rPr lang="en-US" sz="2000" b="0" dirty="0" smtClean="0">
                <a:solidFill>
                  <a:schemeClr val="tx1"/>
                </a:solidFill>
              </a:rPr>
              <a:t> 5 NZ_JRRX01000061.1,</a:t>
            </a:r>
            <a:r>
              <a:rPr lang="en-US" sz="2000" b="0" dirty="0">
                <a:solidFill>
                  <a:schemeClr val="tx1"/>
                </a:solidFill>
              </a:rPr>
              <a:t> </a:t>
            </a:r>
            <a:r>
              <a:rPr lang="en-US" sz="2000" b="0" dirty="0" smtClean="0">
                <a:solidFill>
                  <a:schemeClr val="tx1"/>
                </a:solidFill>
              </a:rPr>
              <a:t>6 NZ_CP018976.1,</a:t>
            </a:r>
            <a:r>
              <a:rPr lang="en-US" sz="2000" b="0" dirty="0">
                <a:solidFill>
                  <a:schemeClr val="tx1"/>
                </a:solidFill>
              </a:rPr>
              <a:t> </a:t>
            </a:r>
            <a:r>
              <a:rPr lang="en-US" sz="2000" b="0" dirty="0" smtClean="0">
                <a:solidFill>
                  <a:schemeClr val="tx1"/>
                </a:solidFill>
              </a:rPr>
              <a:t>7 NZ_JMJD01000003.1,</a:t>
            </a:r>
            <a:r>
              <a:rPr lang="en-US" sz="2000" b="0" dirty="0">
                <a:solidFill>
                  <a:schemeClr val="tx1"/>
                </a:solidFill>
              </a:rPr>
              <a:t> </a:t>
            </a:r>
            <a:r>
              <a:rPr lang="en-US" sz="2000" b="0" dirty="0" smtClean="0">
                <a:solidFill>
                  <a:schemeClr val="tx1"/>
                </a:solidFill>
              </a:rPr>
              <a:t>8 NZ_CP018995.1,</a:t>
            </a:r>
            <a:r>
              <a:rPr lang="en-US" sz="2000" b="0" dirty="0">
                <a:solidFill>
                  <a:schemeClr val="tx1"/>
                </a:solidFill>
              </a:rPr>
              <a:t> </a:t>
            </a:r>
            <a:r>
              <a:rPr lang="en-US" sz="2000" b="0" dirty="0" smtClean="0">
                <a:solidFill>
                  <a:schemeClr val="tx1"/>
                </a:solidFill>
              </a:rPr>
              <a:t>9 NZ_CP020368.1,</a:t>
            </a:r>
            <a:r>
              <a:rPr lang="en-US" sz="2000" b="0" dirty="0">
                <a:solidFill>
                  <a:schemeClr val="tx1"/>
                </a:solidFill>
              </a:rPr>
              <a:t> </a:t>
            </a:r>
            <a:r>
              <a:rPr lang="en-US" sz="2000" b="0" dirty="0" smtClean="0">
                <a:solidFill>
                  <a:schemeClr val="tx1"/>
                </a:solidFill>
              </a:rPr>
              <a:t>10 NZ_MBNW01000001.1,</a:t>
            </a:r>
            <a:r>
              <a:rPr lang="en-US" sz="2000" b="0" dirty="0">
                <a:solidFill>
                  <a:schemeClr val="tx1"/>
                </a:solidFill>
              </a:rPr>
              <a:t> </a:t>
            </a:r>
            <a:r>
              <a:rPr lang="en-US" sz="2000" b="0" dirty="0" smtClean="0">
                <a:solidFill>
                  <a:schemeClr val="tx1"/>
                </a:solidFill>
              </a:rPr>
              <a:t>11 NZ_CP007393.1,</a:t>
            </a:r>
            <a:r>
              <a:rPr lang="en-US" sz="2000" b="0" dirty="0">
                <a:solidFill>
                  <a:schemeClr val="tx1"/>
                </a:solidFill>
              </a:rPr>
              <a:t> </a:t>
            </a:r>
            <a:r>
              <a:rPr lang="en-US" sz="2000" b="0" dirty="0" smtClean="0">
                <a:solidFill>
                  <a:schemeClr val="tx1"/>
                </a:solidFill>
              </a:rPr>
              <a:t>12 NZ_CP019008.1,</a:t>
            </a:r>
            <a:r>
              <a:rPr lang="en-US" sz="2000" b="0" dirty="0">
                <a:solidFill>
                  <a:schemeClr val="tx1"/>
                </a:solidFill>
              </a:rPr>
              <a:t> </a:t>
            </a:r>
            <a:r>
              <a:rPr lang="en-US" sz="2000" b="0" dirty="0" smtClean="0">
                <a:solidFill>
                  <a:schemeClr val="tx1"/>
                </a:solidFill>
              </a:rPr>
              <a:t>13 NZ_CP019020.1,</a:t>
            </a:r>
            <a:r>
              <a:rPr lang="en-US" sz="2000" b="0" dirty="0">
                <a:solidFill>
                  <a:schemeClr val="tx1"/>
                </a:solidFill>
              </a:rPr>
              <a:t> </a:t>
            </a:r>
            <a:r>
              <a:rPr lang="en-US" sz="2000" b="0" dirty="0" smtClean="0">
                <a:solidFill>
                  <a:schemeClr val="tx1"/>
                </a:solidFill>
              </a:rPr>
              <a:t>14 NZ_CP019015.1,</a:t>
            </a:r>
            <a:r>
              <a:rPr lang="en-US" sz="2000" b="0" dirty="0">
                <a:solidFill>
                  <a:schemeClr val="tx1"/>
                </a:solidFill>
              </a:rPr>
              <a:t> </a:t>
            </a:r>
            <a:r>
              <a:rPr lang="en-US" sz="2000" b="0" dirty="0" smtClean="0">
                <a:solidFill>
                  <a:schemeClr val="tx1"/>
                </a:solidFill>
              </a:rPr>
              <a:t>15 NZ_CP019012.1,</a:t>
            </a:r>
            <a:r>
              <a:rPr lang="en-US" sz="2000" b="0" dirty="0">
                <a:solidFill>
                  <a:schemeClr val="tx1"/>
                </a:solidFill>
              </a:rPr>
              <a:t> </a:t>
            </a:r>
            <a:r>
              <a:rPr lang="en-US" sz="2000" b="0" dirty="0" smtClean="0">
                <a:solidFill>
                  <a:schemeClr val="tx1"/>
                </a:solidFill>
              </a:rPr>
              <a:t>16 NZ_CP019000.1,</a:t>
            </a:r>
            <a:r>
              <a:rPr lang="en-US" sz="2000" b="0" dirty="0">
                <a:solidFill>
                  <a:schemeClr val="tx1"/>
                </a:solidFill>
              </a:rPr>
              <a:t> </a:t>
            </a:r>
            <a:r>
              <a:rPr lang="en-US" sz="2000" b="0" dirty="0" smtClean="0">
                <a:solidFill>
                  <a:schemeClr val="tx1"/>
                </a:solidFill>
              </a:rPr>
              <a:t>17 NZ_CP018953.1,</a:t>
            </a:r>
            <a:r>
              <a:rPr lang="en-US" sz="2000" b="0" dirty="0">
                <a:solidFill>
                  <a:schemeClr val="tx1"/>
                </a:solidFill>
              </a:rPr>
              <a:t> </a:t>
            </a:r>
            <a:r>
              <a:rPr lang="en-US" sz="2000" b="0" dirty="0" smtClean="0">
                <a:solidFill>
                  <a:schemeClr val="tx1"/>
                </a:solidFill>
              </a:rPr>
              <a:t>18NZ_CCRB01000147.1,</a:t>
            </a:r>
            <a:r>
              <a:rPr lang="en-US" sz="2000" b="0" dirty="0">
                <a:solidFill>
                  <a:schemeClr val="tx1"/>
                </a:solidFill>
              </a:rPr>
              <a:t> </a:t>
            </a:r>
            <a:r>
              <a:rPr lang="en-US" sz="2000" b="0" dirty="0" smtClean="0">
                <a:solidFill>
                  <a:schemeClr val="tx1"/>
                </a:solidFill>
              </a:rPr>
              <a:t>19 BA000007.2</a:t>
            </a:r>
          </a:p>
          <a:p>
            <a:pPr lvl="0"/>
            <a:r>
              <a:rPr lang="en-US" sz="2000" b="0" dirty="0" smtClean="0">
                <a:solidFill>
                  <a:schemeClr val="tx1"/>
                </a:solidFill>
              </a:rPr>
              <a:t>** </a:t>
            </a:r>
            <a:r>
              <a:rPr lang="en-US" sz="2000" dirty="0" smtClean="0">
                <a:solidFill>
                  <a:schemeClr val="tx1"/>
                </a:solidFill>
              </a:rPr>
              <a:t>49 Genomes Sequence IDs:</a:t>
            </a:r>
            <a:r>
              <a:rPr lang="en-US" sz="2000" b="0" dirty="0" smtClean="0">
                <a:solidFill>
                  <a:schemeClr val="tx1"/>
                </a:solidFill>
              </a:rPr>
              <a:t>20 LN832404.1, 21 </a:t>
            </a:r>
            <a:r>
              <a:rPr lang="en-US" sz="2000" b="0" dirty="0">
                <a:solidFill>
                  <a:schemeClr val="tx1"/>
                </a:solidFill>
              </a:rPr>
              <a:t>NZ_CP012869.1, 22 NZ_MPCO01000001.1, 23 NZ_JRRN01000033.1, 24 NZ_LXPG01000002.1, 25 NZ_MRDN01000001.1, 26 NZ_MPGR01000001.1, 27 NZ_MBNX01000003.1, 28 NZ_MBNU01000003.1, 29 NZ_CP019029.1, 30 NZ_CP018957.1, 31 NZ_CP018970.1, 32 NZ_MBNY01000001.1, 33 NZ_CP020835.1, 34 NZ_LUYD01000001.1, 35 NZ_JRSB01000213.1, 36 NZ_JMJB01000001.1, 37 NZ_CP018979.1, 38 NZ_CP018983.1, 39 NZ_MPGS01000001.1, 40 NZ_CP018962.1, 41 NZ_CP019005.1, 42 NZ_CP018991.1, 43 NZ_MPGT01000001.1, 44 NZ_LWDC01000001.1, 45 NZ_MIGD01000006.1, 46 NZ_LAZO01000001.1, 47 NZ_MPCP01000001.1, 48 NZ_JRRS01000180.1, 49 </a:t>
            </a:r>
            <a:r>
              <a:rPr lang="en-US" sz="2000" b="0" dirty="0" smtClean="0">
                <a:solidFill>
                  <a:schemeClr val="tx1"/>
                </a:solidFill>
              </a:rPr>
              <a:t>NZ_LRDF01000001.1 </a:t>
            </a:r>
            <a:r>
              <a:rPr lang="en-US" sz="2000" dirty="0" smtClean="0">
                <a:solidFill>
                  <a:schemeClr val="tx1"/>
                </a:solidFill>
              </a:rPr>
              <a:t>(first 19 same as 19 Genomes)</a:t>
            </a:r>
            <a:endParaRPr lang="en-US" sz="2000" b="0" dirty="0">
              <a:solidFill>
                <a:schemeClr val="tx1"/>
              </a:solidFill>
            </a:endParaRPr>
          </a:p>
          <a:p>
            <a:endParaRPr lang="en-US" sz="20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6472</TotalTime>
  <Words>367</Words>
  <Application>Microsoft Macintosh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Blank Presentation</vt:lpstr>
      <vt:lpstr>PowerPoint Presentation</vt:lpstr>
    </vt:vector>
  </TitlesOfParts>
  <Company>Mechanical Engineering VT</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Michael Alley</dc:creator>
  <cp:lastModifiedBy>Garcia-Assad, Enrique</cp:lastModifiedBy>
  <cp:revision>130</cp:revision>
  <cp:lastPrinted>2017-08-14T14:25:58Z</cp:lastPrinted>
  <dcterms:created xsi:type="dcterms:W3CDTF">2003-04-11T15:30:44Z</dcterms:created>
  <dcterms:modified xsi:type="dcterms:W3CDTF">2017-08-14T15:53:40Z</dcterms:modified>
</cp:coreProperties>
</file>