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Lamb, Ian" initials="LI" lastIdx="4" clrIdx="4"/>
  <p:cmAuthor id="5" name="Manolito Torralba" initials="" lastIdx="6" clrIdx="5"/>
  <p:cmAuthor id="6" name="Ian Lamb" initials="IL" lastIdx="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479" autoAdjust="0"/>
  </p:normalViewPr>
  <p:slideViewPr>
    <p:cSldViewPr snapToGrid="0" snapToObjects="1" showGuides="1">
      <p:cViewPr>
        <p:scale>
          <a:sx n="20" d="100"/>
          <a:sy n="20" d="100"/>
        </p:scale>
        <p:origin x="-630" y="-210"/>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31" name="TextBox 30"/>
          <p:cNvSpPr txBox="1"/>
          <p:nvPr userDrawn="1"/>
        </p:nvSpPr>
        <p:spPr>
          <a:xfrm>
            <a:off x="14272591" y="9899374"/>
            <a:ext cx="4134679" cy="477054"/>
          </a:xfrm>
          <a:prstGeom prst="rect">
            <a:avLst/>
          </a:prstGeom>
          <a:noFill/>
        </p:spPr>
        <p:txBody>
          <a:bodyPr wrap="square" rtlCol="0">
            <a:spAutoFit/>
          </a:bodyPr>
          <a:lstStyle/>
          <a:p>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922338" y="5475145"/>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587692" y="5475142"/>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253046" y="5475143"/>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2918399" y="5475144"/>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a:spLocks noChangeArrowheads="1"/>
          </p:cNvSpPr>
          <p:nvPr/>
        </p:nvSpPr>
        <p:spPr bwMode="auto">
          <a:xfrm>
            <a:off x="0" y="0"/>
            <a:ext cx="43891200" cy="4800600"/>
          </a:xfrm>
          <a:prstGeom prst="rect">
            <a:avLst/>
          </a:prstGeom>
          <a:noFill/>
          <a:ln w="9525">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247"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248"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249"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250"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6" name="Rectangle 5"/>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userDrawn="1"/>
        </p:nvSpPr>
        <p:spPr>
          <a:xfrm>
            <a:off x="44487207" y="31252910"/>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400050">
              <a:lnSpc>
                <a:spcPts val="2600"/>
              </a:lnSpc>
            </a:pPr>
            <a:r>
              <a:rPr lang="en-US" sz="2400" baseline="0" dirty="0" smtClean="0">
                <a:solidFill>
                  <a:schemeClr val="bg1"/>
                </a:solidFill>
              </a:rPr>
              <a:t>	Berkeley CA </a:t>
            </a:r>
            <a:r>
              <a:rPr lang="en-US" sz="2000" baseline="0" dirty="0" smtClean="0">
                <a:solidFill>
                  <a:schemeClr val="bg1"/>
                </a:solidFill>
              </a:rPr>
              <a:t>94710</a:t>
            </a:r>
            <a:endParaRPr lang="en-US" sz="2400" baseline="0" dirty="0" smtClean="0">
              <a:solidFill>
                <a:schemeClr val="bg1"/>
              </a:solidFill>
            </a:endParaRPr>
          </a:p>
          <a:p>
            <a:pPr marL="400050" indent="-400050">
              <a:lnSpc>
                <a:spcPts val="2600"/>
              </a:lnSpc>
            </a:pPr>
            <a:r>
              <a:rPr lang="en-US" sz="2400" b="1" baseline="0" dirty="0" smtClean="0">
                <a:solidFill>
                  <a:srgbClr val="FFFF00"/>
                </a:solidFill>
              </a:rPr>
              <a:t>	posterpresenter@gmail.com</a:t>
            </a:r>
            <a:endParaRPr lang="en-US" sz="28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484177" y="32306273"/>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271"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272"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273"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274"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9" name="Rectangle 38"/>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9382628" y="5392017"/>
            <a:ext cx="13577436" cy="2675787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790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userDrawn="1"/>
        </p:nvSpPr>
        <p:spPr>
          <a:xfrm>
            <a:off x="44483668" y="31169782"/>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400050">
              <a:lnSpc>
                <a:spcPts val="2600"/>
              </a:lnSpc>
            </a:pPr>
            <a:r>
              <a:rPr lang="en-US" sz="2400" baseline="0" dirty="0" smtClean="0">
                <a:solidFill>
                  <a:schemeClr val="bg1"/>
                </a:solidFill>
              </a:rPr>
              <a:t>	Berkeley CA </a:t>
            </a:r>
            <a:r>
              <a:rPr lang="en-US" sz="2000" baseline="0" dirty="0" smtClean="0">
                <a:solidFill>
                  <a:schemeClr val="bg1"/>
                </a:solidFill>
              </a:rPr>
              <a:t>94710</a:t>
            </a:r>
            <a:endParaRPr lang="en-US" sz="2400" baseline="0" dirty="0" smtClean="0">
              <a:solidFill>
                <a:schemeClr val="bg1"/>
              </a:solidFill>
            </a:endParaRPr>
          </a:p>
          <a:p>
            <a:pPr marL="400050" indent="-400050">
              <a:lnSpc>
                <a:spcPts val="2600"/>
              </a:lnSpc>
            </a:pPr>
            <a:r>
              <a:rPr lang="en-US" sz="2400" b="1" baseline="0" dirty="0" smtClean="0">
                <a:solidFill>
                  <a:srgbClr val="FFFF00"/>
                </a:solidFill>
              </a:rPr>
              <a:t>	posterpresenter@gmail.com</a:t>
            </a:r>
            <a:endParaRPr lang="en-US" sz="28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29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29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29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29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7" name="Rectangle 36"/>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44487207" y="31298534"/>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400050">
              <a:lnSpc>
                <a:spcPts val="2600"/>
              </a:lnSpc>
            </a:pPr>
            <a:r>
              <a:rPr lang="en-US" sz="2400" baseline="0" dirty="0" smtClean="0">
                <a:solidFill>
                  <a:schemeClr val="bg1"/>
                </a:solidFill>
              </a:rPr>
              <a:t>	Berkeley CA </a:t>
            </a:r>
            <a:r>
              <a:rPr lang="en-US" sz="2000" baseline="0" dirty="0" smtClean="0">
                <a:solidFill>
                  <a:schemeClr val="bg1"/>
                </a:solidFill>
              </a:rPr>
              <a:t>94710</a:t>
            </a:r>
            <a:endParaRPr lang="en-US" sz="2400" baseline="0" dirty="0" smtClean="0">
              <a:solidFill>
                <a:schemeClr val="bg1"/>
              </a:solidFill>
            </a:endParaRPr>
          </a:p>
          <a:p>
            <a:pPr marL="400050" indent="-400050">
              <a:lnSpc>
                <a:spcPts val="2600"/>
              </a:lnSpc>
            </a:pPr>
            <a:r>
              <a:rPr lang="en-US" sz="2400" b="1" baseline="0" dirty="0" smtClean="0">
                <a:solidFill>
                  <a:srgbClr val="FFFF00"/>
                </a:solidFill>
              </a:rPr>
              <a:t>	posterpresenter@gmail.com</a:t>
            </a:r>
            <a:endParaRPr lang="en-US" sz="2800" b="1" dirty="0">
              <a:solidFill>
                <a:srgbClr val="FFFF00"/>
              </a:solidFill>
            </a:endParaRPr>
          </a:p>
        </p:txBody>
      </p:sp>
      <p:sp>
        <p:nvSpPr>
          <p:cNvPr id="40" name="Text Box 14"/>
          <p:cNvSpPr txBox="1">
            <a:spLocks noChangeArrowheads="1"/>
          </p:cNvSpPr>
          <p:nvPr userDrawn="1"/>
        </p:nvSpPr>
        <p:spPr bwMode="auto">
          <a:xfrm>
            <a:off x="1484177" y="32306273"/>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904188" y="6378481"/>
            <a:ext cx="10056813" cy="5447623"/>
          </a:xfrm>
        </p:spPr>
        <p:txBody>
          <a:bodyPr/>
          <a:lstStyle/>
          <a:p>
            <a:pPr algn="just"/>
            <a:r>
              <a:rPr lang="en-US" sz="3600" dirty="0"/>
              <a:t>The gut microbiome is a large and mostly unknown mini-ecosystem which harbors symbiotic, commensal and pathogenic bacteria, along with fungi and viruses. Among bacteria, some have antibiotic resistance genes which they spread through conjugation with other bacteria. A Malian tribe was used for the study due to the fact that they have a more archaic diet and that plays a role in their gut microbiome. </a:t>
            </a:r>
          </a:p>
        </p:txBody>
      </p:sp>
      <p:sp>
        <p:nvSpPr>
          <p:cNvPr id="20" name="Text Placeholder 19"/>
          <p:cNvSpPr>
            <a:spLocks noGrp="1"/>
          </p:cNvSpPr>
          <p:nvPr>
            <p:ph type="body" sz="quarter" idx="11"/>
          </p:nvPr>
        </p:nvSpPr>
        <p:spPr/>
        <p:txBody>
          <a:bodyPr/>
          <a:lstStyle/>
          <a:p>
            <a:r>
              <a:rPr lang="en-US" dirty="0" smtClean="0">
                <a:solidFill>
                  <a:srgbClr val="002060"/>
                </a:solidFill>
              </a:rPr>
              <a:t>BACKGROUND</a:t>
            </a:r>
            <a:endParaRPr lang="en-US" dirty="0">
              <a:solidFill>
                <a:srgbClr val="002060"/>
              </a:solidFill>
            </a:endParaRPr>
          </a:p>
        </p:txBody>
      </p:sp>
      <p:sp>
        <p:nvSpPr>
          <p:cNvPr id="21" name="Text Placeholder 20"/>
          <p:cNvSpPr>
            <a:spLocks noGrp="1"/>
          </p:cNvSpPr>
          <p:nvPr>
            <p:ph type="body" sz="quarter" idx="20"/>
          </p:nvPr>
        </p:nvSpPr>
        <p:spPr>
          <a:xfrm>
            <a:off x="922341" y="11741181"/>
            <a:ext cx="10050462" cy="754045"/>
          </a:xfrm>
        </p:spPr>
        <p:txBody>
          <a:bodyPr/>
          <a:lstStyle/>
          <a:p>
            <a:r>
              <a:rPr lang="en-US" dirty="0" smtClean="0">
                <a:solidFill>
                  <a:srgbClr val="002060"/>
                </a:solidFill>
              </a:rPr>
              <a:t>ABSTRACT</a:t>
            </a:r>
            <a:endParaRPr lang="en-US" dirty="0">
              <a:solidFill>
                <a:srgbClr val="002060"/>
              </a:solidFill>
            </a:endParaRPr>
          </a:p>
        </p:txBody>
      </p:sp>
      <p:sp>
        <p:nvSpPr>
          <p:cNvPr id="22" name="Text Placeholder 21"/>
          <p:cNvSpPr>
            <a:spLocks noGrp="1"/>
          </p:cNvSpPr>
          <p:nvPr>
            <p:ph type="body" sz="quarter" idx="21"/>
          </p:nvPr>
        </p:nvSpPr>
        <p:spPr>
          <a:xfrm>
            <a:off x="11587165" y="6378481"/>
            <a:ext cx="10048874" cy="5558423"/>
          </a:xfrm>
        </p:spPr>
        <p:txBody>
          <a:bodyPr/>
          <a:lstStyle/>
          <a:p>
            <a:pPr marL="571500" indent="-571500">
              <a:buFont typeface="Arial" panose="020B0604020202020204" pitchFamily="34" charset="0"/>
              <a:buChar char="•"/>
            </a:pPr>
            <a:r>
              <a:rPr lang="en-US" sz="3600" dirty="0" smtClean="0">
                <a:solidFill>
                  <a:srgbClr val="002060"/>
                </a:solidFill>
              </a:rPr>
              <a:t>Malian stool </a:t>
            </a:r>
            <a:r>
              <a:rPr lang="en-US" sz="3600" dirty="0">
                <a:solidFill>
                  <a:srgbClr val="002060"/>
                </a:solidFill>
              </a:rPr>
              <a:t>s</a:t>
            </a:r>
            <a:r>
              <a:rPr lang="en-US" sz="3600" dirty="0" smtClean="0">
                <a:solidFill>
                  <a:srgbClr val="002060"/>
                </a:solidFill>
              </a:rPr>
              <a:t>amples</a:t>
            </a:r>
          </a:p>
          <a:p>
            <a:pPr marL="571500" indent="-571500">
              <a:buFont typeface="Arial" panose="020B0604020202020204" pitchFamily="34" charset="0"/>
              <a:buChar char="•"/>
            </a:pPr>
            <a:r>
              <a:rPr lang="en-US" sz="3600" dirty="0" smtClean="0"/>
              <a:t>PowerFecal </a:t>
            </a:r>
            <a:r>
              <a:rPr lang="en-US" sz="3600" dirty="0"/>
              <a:t>® DNA Isolation Kit</a:t>
            </a:r>
          </a:p>
          <a:p>
            <a:pPr marL="571500" indent="-571500">
              <a:buFont typeface="Arial" panose="020B0604020202020204" pitchFamily="34" charset="0"/>
              <a:buChar char="•"/>
            </a:pPr>
            <a:r>
              <a:rPr lang="en-US" sz="3600" dirty="0" smtClean="0">
                <a:solidFill>
                  <a:srgbClr val="002060"/>
                </a:solidFill>
              </a:rPr>
              <a:t>18P4F, 18P4R, 18P5F, 18P5R, 20P8F, 20P8R, 20P10F, 20P10R, 22P3F, 22P3R primers</a:t>
            </a:r>
          </a:p>
          <a:p>
            <a:pPr marL="571500" indent="-571500">
              <a:buFont typeface="Arial" panose="020B0604020202020204" pitchFamily="34" charset="0"/>
              <a:buChar char="•"/>
            </a:pPr>
            <a:r>
              <a:rPr lang="en-US" sz="3600" dirty="0" smtClean="0">
                <a:solidFill>
                  <a:srgbClr val="002060"/>
                </a:solidFill>
              </a:rPr>
              <a:t>2x Biomix Red</a:t>
            </a:r>
          </a:p>
          <a:p>
            <a:pPr marL="571500" indent="-571500">
              <a:buFont typeface="Arial" panose="020B0604020202020204" pitchFamily="34" charset="0"/>
              <a:buChar char="•"/>
            </a:pPr>
            <a:r>
              <a:rPr lang="en-US" sz="3600" dirty="0" smtClean="0">
                <a:solidFill>
                  <a:srgbClr val="002060"/>
                </a:solidFill>
              </a:rPr>
              <a:t>Thermocycler</a:t>
            </a:r>
          </a:p>
          <a:p>
            <a:pPr marL="571500" indent="-571500">
              <a:buFont typeface="Arial" panose="020B0604020202020204" pitchFamily="34" charset="0"/>
              <a:buChar char="•"/>
            </a:pPr>
            <a:r>
              <a:rPr lang="en-US" sz="3600" dirty="0" smtClean="0">
                <a:solidFill>
                  <a:srgbClr val="002060"/>
                </a:solidFill>
              </a:rPr>
              <a:t>1.2% agarose gels</a:t>
            </a:r>
          </a:p>
          <a:p>
            <a:pPr marL="571500" indent="-571500">
              <a:buFont typeface="Arial" panose="020B0604020202020204" pitchFamily="34" charset="0"/>
              <a:buChar char="•"/>
            </a:pPr>
            <a:r>
              <a:rPr lang="en-US" sz="3600" dirty="0" smtClean="0">
                <a:solidFill>
                  <a:srgbClr val="002060"/>
                </a:solidFill>
              </a:rPr>
              <a:t>Gel </a:t>
            </a:r>
            <a:r>
              <a:rPr lang="en-US" sz="3600" dirty="0">
                <a:solidFill>
                  <a:srgbClr val="002060"/>
                </a:solidFill>
              </a:rPr>
              <a:t>e</a:t>
            </a:r>
            <a:r>
              <a:rPr lang="en-US" sz="3600" dirty="0" smtClean="0">
                <a:solidFill>
                  <a:srgbClr val="002060"/>
                </a:solidFill>
              </a:rPr>
              <a:t>lectrophoresis equipment</a:t>
            </a:r>
            <a:endParaRPr lang="en-US" sz="3600" dirty="0">
              <a:solidFill>
                <a:srgbClr val="002060"/>
              </a:solidFill>
            </a:endParaRPr>
          </a:p>
        </p:txBody>
      </p:sp>
      <p:sp>
        <p:nvSpPr>
          <p:cNvPr id="23" name="Text Placeholder 22"/>
          <p:cNvSpPr>
            <a:spLocks noGrp="1"/>
          </p:cNvSpPr>
          <p:nvPr>
            <p:ph type="body" sz="quarter" idx="22"/>
          </p:nvPr>
        </p:nvSpPr>
        <p:spPr/>
        <p:txBody>
          <a:bodyPr/>
          <a:lstStyle/>
          <a:p>
            <a:r>
              <a:rPr lang="en-US" dirty="0" smtClean="0">
                <a:solidFill>
                  <a:srgbClr val="002060"/>
                </a:solidFill>
              </a:rPr>
              <a:t>MATERIALS</a:t>
            </a:r>
            <a:endParaRPr lang="en-US" dirty="0">
              <a:solidFill>
                <a:srgbClr val="002060"/>
              </a:solidFill>
            </a:endParaRPr>
          </a:p>
        </p:txBody>
      </p:sp>
      <p:sp>
        <p:nvSpPr>
          <p:cNvPr id="24" name="Text Placeholder 23"/>
          <p:cNvSpPr>
            <a:spLocks noGrp="1"/>
          </p:cNvSpPr>
          <p:nvPr>
            <p:ph type="body" sz="quarter" idx="23"/>
          </p:nvPr>
        </p:nvSpPr>
        <p:spPr>
          <a:xfrm>
            <a:off x="22248813" y="28043075"/>
            <a:ext cx="10048874" cy="3613275"/>
          </a:xfrm>
        </p:spPr>
        <p:txBody>
          <a:bodyPr/>
          <a:lstStyle/>
          <a:p>
            <a:pPr algn="just"/>
            <a:r>
              <a:rPr lang="en-US" sz="3200" dirty="0" smtClean="0"/>
              <a:t>Fig. 2</a:t>
            </a:r>
          </a:p>
          <a:p>
            <a:pPr algn="just"/>
            <a:r>
              <a:rPr lang="en-US" sz="3200" dirty="0" smtClean="0"/>
              <a:t>MS 0009 – </a:t>
            </a:r>
            <a:r>
              <a:rPr lang="en-US" sz="3200" dirty="0" err="1" smtClean="0"/>
              <a:t>Plamid</a:t>
            </a:r>
            <a:r>
              <a:rPr lang="en-US" sz="3200" dirty="0" smtClean="0"/>
              <a:t> 18 was not present, plasmids 20 and 22 were present. 20P10FR was near expected length, Plasmid 22 not at expected length due to variation in plasmid content.</a:t>
            </a:r>
          </a:p>
          <a:p>
            <a:pPr algn="just"/>
            <a:r>
              <a:rPr lang="en-US" sz="3200" dirty="0" smtClean="0"/>
              <a:t>MS 0010 – No plasmids were present in this sample.</a:t>
            </a:r>
            <a:endParaRPr lang="en-US" sz="3200" dirty="0"/>
          </a:p>
        </p:txBody>
      </p:sp>
      <p:sp>
        <p:nvSpPr>
          <p:cNvPr id="25" name="Text Placeholder 24"/>
          <p:cNvSpPr>
            <a:spLocks noGrp="1"/>
          </p:cNvSpPr>
          <p:nvPr>
            <p:ph type="body" sz="quarter" idx="24"/>
          </p:nvPr>
        </p:nvSpPr>
        <p:spPr>
          <a:xfrm>
            <a:off x="22248813" y="5476737"/>
            <a:ext cx="10058400" cy="754045"/>
          </a:xfrm>
        </p:spPr>
        <p:txBody>
          <a:bodyPr/>
          <a:lstStyle/>
          <a:p>
            <a:r>
              <a:rPr lang="en-US" dirty="0" smtClean="0">
                <a:solidFill>
                  <a:srgbClr val="002060"/>
                </a:solidFill>
              </a:rPr>
              <a:t>RESULTS</a:t>
            </a:r>
            <a:endParaRPr lang="en-US" dirty="0">
              <a:solidFill>
                <a:srgbClr val="002060"/>
              </a:solidFill>
            </a:endParaRPr>
          </a:p>
        </p:txBody>
      </p:sp>
      <p:sp>
        <p:nvSpPr>
          <p:cNvPr id="26" name="Text Placeholder 25"/>
          <p:cNvSpPr>
            <a:spLocks noGrp="1"/>
          </p:cNvSpPr>
          <p:nvPr>
            <p:ph type="body" sz="quarter" idx="25"/>
          </p:nvPr>
        </p:nvSpPr>
        <p:spPr/>
        <p:txBody>
          <a:bodyPr/>
          <a:lstStyle/>
          <a:p>
            <a:r>
              <a:rPr lang="en-US" dirty="0" smtClean="0">
                <a:solidFill>
                  <a:srgbClr val="002060"/>
                </a:solidFill>
              </a:rPr>
              <a:t>CONCLUSIONS</a:t>
            </a:r>
            <a:endParaRPr lang="en-US" dirty="0">
              <a:solidFill>
                <a:srgbClr val="002060"/>
              </a:solidFill>
            </a:endParaRPr>
          </a:p>
        </p:txBody>
      </p:sp>
      <p:sp>
        <p:nvSpPr>
          <p:cNvPr id="27" name="Text Placeholder 26"/>
          <p:cNvSpPr>
            <a:spLocks noGrp="1"/>
          </p:cNvSpPr>
          <p:nvPr>
            <p:ph type="body" sz="quarter" idx="26"/>
          </p:nvPr>
        </p:nvSpPr>
        <p:spPr>
          <a:xfrm>
            <a:off x="32914027" y="6378481"/>
            <a:ext cx="10047018" cy="5226024"/>
          </a:xfrm>
        </p:spPr>
        <p:txBody>
          <a:bodyPr/>
          <a:lstStyle/>
          <a:p>
            <a:pPr marL="342900" indent="-342900" algn="just">
              <a:buFont typeface="Arial" panose="020B0604020202020204" pitchFamily="34" charset="0"/>
              <a:buChar char="•"/>
            </a:pPr>
            <a:r>
              <a:rPr lang="en-US" sz="3600" dirty="0" smtClean="0">
                <a:solidFill>
                  <a:srgbClr val="002060"/>
                </a:solidFill>
              </a:rPr>
              <a:t>Emphasizes difference in microbiomes by individual</a:t>
            </a:r>
          </a:p>
          <a:p>
            <a:pPr marL="342900" indent="-342900" algn="just">
              <a:buFont typeface="Arial" panose="020B0604020202020204" pitchFamily="34" charset="0"/>
              <a:buChar char="•"/>
            </a:pPr>
            <a:r>
              <a:rPr lang="en-US" sz="3600" dirty="0" smtClean="0">
                <a:solidFill>
                  <a:srgbClr val="002060"/>
                </a:solidFill>
              </a:rPr>
              <a:t>Antibiotic and antimicrobial genes are still present within individuals even with archaic </a:t>
            </a:r>
            <a:r>
              <a:rPr lang="en-US" sz="3600" dirty="0" smtClean="0">
                <a:solidFill>
                  <a:srgbClr val="002060"/>
                </a:solidFill>
              </a:rPr>
              <a:t>diets</a:t>
            </a:r>
            <a:endParaRPr lang="en-US" sz="3600" dirty="0">
              <a:solidFill>
                <a:srgbClr val="002060"/>
              </a:solidFill>
            </a:endParaRPr>
          </a:p>
          <a:p>
            <a:pPr marL="342900" indent="-342900" algn="just">
              <a:buFont typeface="Arial" panose="020B0604020202020204" pitchFamily="34" charset="0"/>
              <a:buChar char="•"/>
            </a:pPr>
            <a:r>
              <a:rPr lang="en-US" sz="3600" dirty="0" smtClean="0">
                <a:solidFill>
                  <a:srgbClr val="002060"/>
                </a:solidFill>
              </a:rPr>
              <a:t>Some primer sets were too specific to land at location</a:t>
            </a:r>
          </a:p>
          <a:p>
            <a:pPr marL="342900" indent="-342900" algn="just">
              <a:buFont typeface="Arial" panose="020B0604020202020204" pitchFamily="34" charset="0"/>
              <a:buChar char="•"/>
            </a:pPr>
            <a:r>
              <a:rPr lang="en-US" sz="3600" dirty="0" smtClean="0">
                <a:solidFill>
                  <a:srgbClr val="002060"/>
                </a:solidFill>
              </a:rPr>
              <a:t>Plasmids produce sporadic results due to difference in amount of plasmid content</a:t>
            </a:r>
          </a:p>
        </p:txBody>
      </p:sp>
      <p:sp>
        <p:nvSpPr>
          <p:cNvPr id="28" name="Text Placeholder 27"/>
          <p:cNvSpPr>
            <a:spLocks noGrp="1"/>
          </p:cNvSpPr>
          <p:nvPr>
            <p:ph type="body" sz="quarter" idx="27"/>
          </p:nvPr>
        </p:nvSpPr>
        <p:spPr>
          <a:xfrm>
            <a:off x="32914027" y="23866116"/>
            <a:ext cx="10047018" cy="754045"/>
          </a:xfrm>
        </p:spPr>
        <p:txBody>
          <a:bodyPr/>
          <a:lstStyle/>
          <a:p>
            <a:r>
              <a:rPr lang="en-US" dirty="0" smtClean="0">
                <a:solidFill>
                  <a:srgbClr val="002060"/>
                </a:solidFill>
              </a:rPr>
              <a:t>REFERENCES</a:t>
            </a:r>
            <a:endParaRPr lang="en-US" dirty="0">
              <a:solidFill>
                <a:srgbClr val="002060"/>
              </a:solidFill>
            </a:endParaRPr>
          </a:p>
        </p:txBody>
      </p:sp>
      <p:sp>
        <p:nvSpPr>
          <p:cNvPr id="29" name="Text Placeholder 28"/>
          <p:cNvSpPr>
            <a:spLocks noGrp="1"/>
          </p:cNvSpPr>
          <p:nvPr>
            <p:ph type="body" sz="quarter" idx="28"/>
          </p:nvPr>
        </p:nvSpPr>
        <p:spPr>
          <a:xfrm>
            <a:off x="32914027" y="24604781"/>
            <a:ext cx="10052050" cy="3231632"/>
          </a:xfrm>
        </p:spPr>
        <p:txBody>
          <a:bodyPr/>
          <a:lstStyle/>
          <a:p>
            <a:r>
              <a:rPr lang="fi-FI" sz="3600" dirty="0" smtClean="0"/>
              <a:t>Brian </a:t>
            </a:r>
            <a:r>
              <a:rPr lang="fi-FI" sz="3600" dirty="0"/>
              <a:t>V </a:t>
            </a:r>
            <a:r>
              <a:rPr lang="fi-FI" sz="3600" dirty="0" smtClean="0"/>
              <a:t>Jones, Funing </a:t>
            </a:r>
            <a:r>
              <a:rPr lang="fi-FI" sz="3600" dirty="0"/>
              <a:t>Sun, Julian R </a:t>
            </a:r>
            <a:r>
              <a:rPr lang="fi-FI" sz="3600" dirty="0" smtClean="0"/>
              <a:t>Marchesi. </a:t>
            </a:r>
            <a:r>
              <a:rPr lang="en-US" sz="3600" dirty="0" smtClean="0"/>
              <a:t>2010. Comparative </a:t>
            </a:r>
            <a:r>
              <a:rPr lang="en-US" sz="3600" dirty="0" err="1"/>
              <a:t>metagenomic</a:t>
            </a:r>
            <a:r>
              <a:rPr lang="en-US" sz="3600" dirty="0"/>
              <a:t> analysis of plasmid encoded functions in the human gut </a:t>
            </a:r>
            <a:r>
              <a:rPr lang="en-US" sz="3600" dirty="0" smtClean="0"/>
              <a:t>microbiome. </a:t>
            </a:r>
            <a:r>
              <a:rPr lang="en-US" sz="3600" dirty="0" smtClean="0"/>
              <a:t>BMC Genomics. 10.1186/1471-2164-11-46</a:t>
            </a:r>
            <a:endParaRPr lang="en-US" sz="3600" dirty="0">
              <a:solidFill>
                <a:srgbClr val="002060"/>
              </a:solidFill>
            </a:endParaRPr>
          </a:p>
        </p:txBody>
      </p:sp>
      <p:sp>
        <p:nvSpPr>
          <p:cNvPr id="30" name="Text Placeholder 29"/>
          <p:cNvSpPr>
            <a:spLocks noGrp="1"/>
          </p:cNvSpPr>
          <p:nvPr>
            <p:ph type="body" sz="quarter" idx="29"/>
          </p:nvPr>
        </p:nvSpPr>
        <p:spPr>
          <a:xfrm>
            <a:off x="32910568" y="28583184"/>
            <a:ext cx="10047018" cy="754045"/>
          </a:xfrm>
        </p:spPr>
        <p:txBody>
          <a:bodyPr/>
          <a:lstStyle/>
          <a:p>
            <a:r>
              <a:rPr lang="en-US" dirty="0" smtClean="0">
                <a:solidFill>
                  <a:srgbClr val="002060"/>
                </a:solidFill>
              </a:rPr>
              <a:t>ACKNOWLEDGEMENTS</a:t>
            </a:r>
            <a:endParaRPr lang="en-US" dirty="0">
              <a:solidFill>
                <a:srgbClr val="002060"/>
              </a:solidFill>
            </a:endParaRPr>
          </a:p>
        </p:txBody>
      </p:sp>
      <p:sp>
        <p:nvSpPr>
          <p:cNvPr id="31" name="Text Placeholder 30"/>
          <p:cNvSpPr>
            <a:spLocks noGrp="1"/>
          </p:cNvSpPr>
          <p:nvPr>
            <p:ph type="body" sz="quarter" idx="30"/>
          </p:nvPr>
        </p:nvSpPr>
        <p:spPr>
          <a:xfrm>
            <a:off x="32902077" y="29337229"/>
            <a:ext cx="10052050" cy="2345235"/>
          </a:xfrm>
        </p:spPr>
        <p:txBody>
          <a:bodyPr/>
          <a:lstStyle/>
          <a:p>
            <a:pPr algn="ctr"/>
            <a:r>
              <a:rPr lang="en-US" sz="3600" dirty="0" smtClean="0">
                <a:solidFill>
                  <a:srgbClr val="002060"/>
                </a:solidFill>
              </a:rPr>
              <a:t>JCVI Internship Program</a:t>
            </a:r>
          </a:p>
          <a:p>
            <a:pPr algn="ctr"/>
            <a:r>
              <a:rPr lang="en-US" sz="3600" dirty="0" smtClean="0">
                <a:solidFill>
                  <a:srgbClr val="002060"/>
                </a:solidFill>
              </a:rPr>
              <a:t>Department of Genomic Medicine</a:t>
            </a:r>
          </a:p>
          <a:p>
            <a:pPr algn="ctr"/>
            <a:r>
              <a:rPr lang="en-US" sz="3600" dirty="0" smtClean="0">
                <a:solidFill>
                  <a:srgbClr val="002060"/>
                </a:solidFill>
              </a:rPr>
              <a:t>AMR Horizontal Gene Transfer Project</a:t>
            </a:r>
            <a:endParaRPr lang="en-US" sz="3600" dirty="0">
              <a:solidFill>
                <a:srgbClr val="002060"/>
              </a:solidFill>
            </a:endParaRPr>
          </a:p>
        </p:txBody>
      </p:sp>
      <p:sp>
        <p:nvSpPr>
          <p:cNvPr id="32" name="Text Placeholder 31"/>
          <p:cNvSpPr>
            <a:spLocks noGrp="1"/>
          </p:cNvSpPr>
          <p:nvPr>
            <p:ph type="body" sz="quarter" idx="96"/>
          </p:nvPr>
        </p:nvSpPr>
        <p:spPr>
          <a:xfrm>
            <a:off x="904190" y="12480220"/>
            <a:ext cx="10056813" cy="10433603"/>
          </a:xfrm>
        </p:spPr>
        <p:txBody>
          <a:bodyPr/>
          <a:lstStyle/>
          <a:p>
            <a:pPr algn="just"/>
            <a:r>
              <a:rPr lang="en-US" sz="3600" dirty="0"/>
              <a:t>The gut microbiome plays a critical role in our health and well-being, but it also facilitates sharing of antibiotic resistance genes.  However, antibiotic resistance genes can be identified by distinct markers which we screen in this study. Plasmids pTRACA18, pTRACA20, and pTRACA22 were chosen since they have demonstrated to be present in many gut microbes.  This in turn allows the bacteria to spread antibiotic resistance genes to each other through conjugation and other forms of gene transfer. For the study, stool samples were used from a Malian tribe, which we extracted DNA from and screened for presence of plasmids through PCR.  When the amplicons were screened, we determined that the amount of anti-microbial plasmids are sporadic because within each individual there are differing levels of abundance for each plasmid due to varying gut microbiomes.</a:t>
            </a:r>
          </a:p>
        </p:txBody>
      </p:sp>
      <p:sp>
        <p:nvSpPr>
          <p:cNvPr id="33" name="Text Placeholder 32"/>
          <p:cNvSpPr>
            <a:spLocks noGrp="1"/>
          </p:cNvSpPr>
          <p:nvPr>
            <p:ph type="body" sz="quarter" idx="150"/>
          </p:nvPr>
        </p:nvSpPr>
        <p:spPr/>
        <p:txBody>
          <a:bodyPr/>
          <a:lstStyle/>
          <a:p>
            <a:r>
              <a:rPr lang="en-US" dirty="0" smtClean="0">
                <a:solidFill>
                  <a:srgbClr val="002060"/>
                </a:solidFill>
              </a:rPr>
              <a:t>J. Craig Venter Institute, San Diego, CA</a:t>
            </a:r>
            <a:endParaRPr lang="en-US" dirty="0">
              <a:solidFill>
                <a:srgbClr val="002060"/>
              </a:solidFill>
            </a:endParaRPr>
          </a:p>
        </p:txBody>
      </p:sp>
      <p:sp>
        <p:nvSpPr>
          <p:cNvPr id="34" name="Text Placeholder 33"/>
          <p:cNvSpPr>
            <a:spLocks noGrp="1"/>
          </p:cNvSpPr>
          <p:nvPr>
            <p:ph type="body" sz="quarter" idx="151"/>
          </p:nvPr>
        </p:nvSpPr>
        <p:spPr/>
        <p:txBody>
          <a:bodyPr>
            <a:normAutofit fontScale="92500" lnSpcReduction="10000"/>
          </a:bodyPr>
          <a:lstStyle/>
          <a:p>
            <a:r>
              <a:rPr lang="en-US" dirty="0" smtClean="0">
                <a:solidFill>
                  <a:srgbClr val="002060"/>
                </a:solidFill>
              </a:rPr>
              <a:t>Ian Lamb</a:t>
            </a:r>
            <a:r>
              <a:rPr lang="en-US" baseline="30000" dirty="0" smtClean="0">
                <a:solidFill>
                  <a:srgbClr val="002060"/>
                </a:solidFill>
              </a:rPr>
              <a:t>1</a:t>
            </a:r>
            <a:r>
              <a:rPr lang="en-US" dirty="0" smtClean="0">
                <a:solidFill>
                  <a:srgbClr val="002060"/>
                </a:solidFill>
              </a:rPr>
              <a:t>, Manolito Torralba</a:t>
            </a:r>
            <a:r>
              <a:rPr lang="en-US" baseline="30000" dirty="0" smtClean="0">
                <a:solidFill>
                  <a:srgbClr val="002060"/>
                </a:solidFill>
              </a:rPr>
              <a:t>2</a:t>
            </a:r>
            <a:endParaRPr lang="en-US" baseline="30000" dirty="0">
              <a:solidFill>
                <a:srgbClr val="002060"/>
              </a:solidFill>
            </a:endParaRPr>
          </a:p>
        </p:txBody>
      </p:sp>
      <p:sp>
        <p:nvSpPr>
          <p:cNvPr id="35" name="Text Placeholder 34"/>
          <p:cNvSpPr>
            <a:spLocks noGrp="1"/>
          </p:cNvSpPr>
          <p:nvPr>
            <p:ph type="body" sz="quarter" idx="153"/>
          </p:nvPr>
        </p:nvSpPr>
        <p:spPr/>
        <p:txBody>
          <a:bodyPr>
            <a:normAutofit fontScale="77500" lnSpcReduction="20000"/>
          </a:bodyPr>
          <a:lstStyle/>
          <a:p>
            <a:r>
              <a:rPr lang="en-US" dirty="0"/>
              <a:t>Identifying Bacterial Antibiotic Resistance Markers in gut microbes</a:t>
            </a:r>
            <a:endParaRPr lang="en-US" dirty="0">
              <a:solidFill>
                <a:srgbClr val="002060"/>
              </a:solidFill>
            </a:endParaRPr>
          </a:p>
        </p:txBody>
      </p:sp>
      <p:sp>
        <p:nvSpPr>
          <p:cNvPr id="36" name="Text Placeholder 22"/>
          <p:cNvSpPr txBox="1">
            <a:spLocks/>
          </p:cNvSpPr>
          <p:nvPr/>
        </p:nvSpPr>
        <p:spPr>
          <a:xfrm>
            <a:off x="11571395" y="11936904"/>
            <a:ext cx="10048875" cy="754045"/>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smtClean="0">
                <a:solidFill>
                  <a:srgbClr val="002060"/>
                </a:solidFill>
              </a:rPr>
              <a:t>METHODS</a:t>
            </a:r>
            <a:endParaRPr lang="en-US" dirty="0">
              <a:solidFill>
                <a:srgbClr val="002060"/>
              </a:solidFill>
            </a:endParaRPr>
          </a:p>
        </p:txBody>
      </p:sp>
      <p:sp>
        <p:nvSpPr>
          <p:cNvPr id="37" name="Text Placeholder 21"/>
          <p:cNvSpPr txBox="1">
            <a:spLocks/>
          </p:cNvSpPr>
          <p:nvPr/>
        </p:nvSpPr>
        <p:spPr>
          <a:xfrm>
            <a:off x="11566139" y="12734740"/>
            <a:ext cx="10048874" cy="1929756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571500" indent="-571500" algn="just">
              <a:buFont typeface="Arial" panose="020B0604020202020204" pitchFamily="34" charset="0"/>
              <a:buChar char="•"/>
            </a:pPr>
            <a:r>
              <a:rPr lang="en-US" sz="3600" dirty="0" smtClean="0">
                <a:solidFill>
                  <a:srgbClr val="002060"/>
                </a:solidFill>
              </a:rPr>
              <a:t>Extract DNA from Malian stool samples using a </a:t>
            </a:r>
            <a:r>
              <a:rPr lang="en-US" sz="3600" dirty="0"/>
              <a:t>PowerFecal ® DNA Isolation </a:t>
            </a:r>
            <a:r>
              <a:rPr lang="en-US" sz="3600" dirty="0" smtClean="0"/>
              <a:t>Kit</a:t>
            </a:r>
            <a:br>
              <a:rPr lang="en-US" sz="3600" dirty="0" smtClean="0"/>
            </a:br>
            <a:endParaRPr lang="en-US" sz="3600" dirty="0" smtClean="0"/>
          </a:p>
          <a:p>
            <a:pPr marL="571500" indent="-571500" algn="just">
              <a:buFont typeface="Arial" panose="020B0604020202020204" pitchFamily="34" charset="0"/>
              <a:buChar char="•"/>
            </a:pPr>
            <a:endParaRPr lang="en-US" sz="3600" dirty="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a:p>
          <a:p>
            <a:pPr marL="571500" indent="-571500" algn="just">
              <a:buFont typeface="Arial" panose="020B0604020202020204" pitchFamily="34" charset="0"/>
              <a:buChar char="•"/>
            </a:pPr>
            <a:r>
              <a:rPr lang="en-US" sz="3600" dirty="0" smtClean="0">
                <a:solidFill>
                  <a:srgbClr val="002060"/>
                </a:solidFill>
              </a:rPr>
              <a:t>Create plasmid amplicons using 2</a:t>
            </a:r>
            <a:r>
              <a:rPr lang="el-GR" sz="3600" dirty="0" smtClean="0"/>
              <a:t>μ</a:t>
            </a:r>
            <a:r>
              <a:rPr lang="en-US" sz="3600" dirty="0" smtClean="0"/>
              <a:t>L of primers, 44</a:t>
            </a:r>
            <a:r>
              <a:rPr lang="el-GR" sz="3600" dirty="0" smtClean="0"/>
              <a:t>μ</a:t>
            </a:r>
            <a:r>
              <a:rPr lang="en-US" sz="3600" dirty="0" smtClean="0"/>
              <a:t>L of 2x Biomix Red, and 4</a:t>
            </a:r>
            <a:r>
              <a:rPr lang="el-GR" sz="3600" dirty="0" smtClean="0"/>
              <a:t>μ</a:t>
            </a:r>
            <a:r>
              <a:rPr lang="en-US" sz="3600" dirty="0" smtClean="0"/>
              <a:t>L of DNA</a:t>
            </a:r>
          </a:p>
          <a:p>
            <a:pPr marL="571500" indent="-571500" algn="just">
              <a:buFont typeface="Arial" panose="020B0604020202020204" pitchFamily="34" charset="0"/>
              <a:buChar char="•"/>
            </a:pPr>
            <a:endParaRPr lang="en-US" sz="3600" dirty="0"/>
          </a:p>
          <a:p>
            <a:pPr marL="571500" indent="-571500" algn="just">
              <a:buFont typeface="Arial" panose="020B0604020202020204" pitchFamily="34" charset="0"/>
              <a:buChar char="•"/>
            </a:pPr>
            <a:endParaRPr lang="en-US" sz="3600" dirty="0" smtClean="0"/>
          </a:p>
          <a:p>
            <a:pPr marL="571500" indent="-571500" algn="just">
              <a:buFont typeface="Arial" panose="020B0604020202020204" pitchFamily="34" charset="0"/>
              <a:buChar char="•"/>
            </a:pPr>
            <a:endParaRPr lang="en-US" sz="3600" dirty="0"/>
          </a:p>
          <a:p>
            <a:pPr marL="571500" indent="-571500" algn="just">
              <a:buFont typeface="Arial" panose="020B0604020202020204" pitchFamily="34" charset="0"/>
              <a:buChar char="•"/>
            </a:pPr>
            <a:endParaRPr lang="en-US" sz="3600" dirty="0" smtClean="0"/>
          </a:p>
          <a:p>
            <a:pPr marL="571500" indent="-571500" algn="just">
              <a:buFont typeface="Arial" panose="020B0604020202020204" pitchFamily="34" charset="0"/>
              <a:buChar char="•"/>
            </a:pPr>
            <a:endParaRPr lang="en-US" sz="3600" dirty="0" smtClean="0"/>
          </a:p>
          <a:p>
            <a:pPr marL="571500" indent="-571500" algn="just">
              <a:buFont typeface="Arial" panose="020B0604020202020204" pitchFamily="34" charset="0"/>
              <a:buChar char="•"/>
            </a:pPr>
            <a:r>
              <a:rPr lang="en-US" sz="3600" dirty="0" smtClean="0">
                <a:solidFill>
                  <a:srgbClr val="002060"/>
                </a:solidFill>
              </a:rPr>
              <a:t>Run amplicons through 1.2% agarose gel</a:t>
            </a:r>
          </a:p>
          <a:p>
            <a:pPr marL="571500" lvl="0" indent="-571500" algn="just">
              <a:buFont typeface="Arial" panose="020B0604020202020204" pitchFamily="34" charset="0"/>
              <a:buChar char="•"/>
            </a:pPr>
            <a:r>
              <a:rPr lang="en-US" sz="3600" dirty="0"/>
              <a:t>Simple screening using a Bio-Rad gel imager</a:t>
            </a:r>
          </a:p>
        </p:txBody>
      </p:sp>
      <p:pic>
        <p:nvPicPr>
          <p:cNvPr id="4098" name="Picture 2" descr="C:\Users\ilamb\Desktop\Physical-maps-of-complete-nucleotide-sequences-for-pTRACA18-pTRACA20-pTRACA22-a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160" y="22604072"/>
            <a:ext cx="9017915" cy="91863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gyazo.com/26963f00def034ed88d9778db3d2955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3649" y="14129211"/>
            <a:ext cx="7622532" cy="115085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414707583"/>
              </p:ext>
            </p:extLst>
          </p:nvPr>
        </p:nvGraphicFramePr>
        <p:xfrm>
          <a:off x="13371370" y="27294424"/>
          <a:ext cx="6480463" cy="2656990"/>
        </p:xfrm>
        <a:graphic>
          <a:graphicData uri="http://schemas.openxmlformats.org/drawingml/2006/table">
            <a:tbl>
              <a:tblPr>
                <a:tableStyleId>{5C22544A-7EE6-4342-B048-85BDC9FD1C3A}</a:tableStyleId>
              </a:tblPr>
              <a:tblGrid>
                <a:gridCol w="4367033"/>
                <a:gridCol w="2113430"/>
              </a:tblGrid>
              <a:tr h="680449">
                <a:tc>
                  <a:txBody>
                    <a:bodyPr/>
                    <a:lstStyle/>
                    <a:p>
                      <a:pPr algn="ctr" fontAlgn="b"/>
                      <a:r>
                        <a:rPr lang="en-US" sz="3700" u="none" strike="noStrike" dirty="0">
                          <a:effectLst/>
                        </a:rPr>
                        <a:t>Reagents</a:t>
                      </a:r>
                      <a:endParaRPr lang="en-US" sz="3700" b="0" i="0" u="none" strike="noStrike" dirty="0">
                        <a:solidFill>
                          <a:srgbClr val="000000"/>
                        </a:solidFill>
                        <a:effectLst/>
                        <a:latin typeface="Calibri" panose="020F0502020204030204" pitchFamily="34" charset="0"/>
                      </a:endParaRPr>
                    </a:p>
                  </a:txBody>
                  <a:tcPr marL="32402" marR="32402" marT="32402" marB="0" anchor="b"/>
                </a:tc>
                <a:tc>
                  <a:txBody>
                    <a:bodyPr/>
                    <a:lstStyle/>
                    <a:p>
                      <a:pPr algn="ctr" fontAlgn="b"/>
                      <a:r>
                        <a:rPr lang="el-GR" sz="3700" u="none" strike="noStrike">
                          <a:effectLst/>
                        </a:rPr>
                        <a:t>μ</a:t>
                      </a:r>
                      <a:r>
                        <a:rPr lang="en-US" sz="3700" u="none" strike="noStrike">
                          <a:effectLst/>
                        </a:rPr>
                        <a:t>L</a:t>
                      </a:r>
                      <a:endParaRPr lang="en-US" sz="3700" b="0" i="0" u="none" strike="noStrike">
                        <a:solidFill>
                          <a:srgbClr val="000000"/>
                        </a:solidFill>
                        <a:effectLst/>
                        <a:latin typeface="Calibri" panose="020F0502020204030204" pitchFamily="34" charset="0"/>
                      </a:endParaRPr>
                    </a:p>
                  </a:txBody>
                  <a:tcPr marL="32402" marR="32402" marT="32402" marB="0" anchor="b"/>
                </a:tc>
              </a:tr>
              <a:tr h="648046">
                <a:tc>
                  <a:txBody>
                    <a:bodyPr/>
                    <a:lstStyle/>
                    <a:p>
                      <a:pPr algn="ctr" fontAlgn="b"/>
                      <a:r>
                        <a:rPr lang="en-US" sz="3700" u="none" strike="noStrike">
                          <a:effectLst/>
                        </a:rPr>
                        <a:t>Primer Set</a:t>
                      </a:r>
                      <a:endParaRPr lang="en-US" sz="3700" b="0" i="0" u="none" strike="noStrike">
                        <a:solidFill>
                          <a:srgbClr val="000000"/>
                        </a:solidFill>
                        <a:effectLst/>
                        <a:latin typeface="Calibri" panose="020F0502020204030204" pitchFamily="34" charset="0"/>
                      </a:endParaRPr>
                    </a:p>
                  </a:txBody>
                  <a:tcPr marL="32402" marR="32402" marT="32402" marB="0" anchor="b"/>
                </a:tc>
                <a:tc>
                  <a:txBody>
                    <a:bodyPr/>
                    <a:lstStyle/>
                    <a:p>
                      <a:pPr algn="ctr" fontAlgn="b"/>
                      <a:r>
                        <a:rPr lang="en-US" sz="3700" u="none" strike="noStrike">
                          <a:effectLst/>
                        </a:rPr>
                        <a:t>2</a:t>
                      </a:r>
                      <a:endParaRPr lang="en-US" sz="3700" b="0" i="0" u="none" strike="noStrike">
                        <a:solidFill>
                          <a:srgbClr val="000000"/>
                        </a:solidFill>
                        <a:effectLst/>
                        <a:latin typeface="Calibri" panose="020F0502020204030204" pitchFamily="34" charset="0"/>
                      </a:endParaRPr>
                    </a:p>
                  </a:txBody>
                  <a:tcPr marL="32402" marR="32402" marT="32402" marB="0" anchor="b"/>
                </a:tc>
              </a:tr>
              <a:tr h="648046">
                <a:tc>
                  <a:txBody>
                    <a:bodyPr/>
                    <a:lstStyle/>
                    <a:p>
                      <a:pPr algn="ctr" fontAlgn="b"/>
                      <a:r>
                        <a:rPr lang="en-US" sz="3700" u="none" strike="noStrike">
                          <a:effectLst/>
                        </a:rPr>
                        <a:t>2x Biomix Red</a:t>
                      </a:r>
                      <a:endParaRPr lang="en-US" sz="3700" b="0" i="0" u="none" strike="noStrike">
                        <a:solidFill>
                          <a:srgbClr val="000000"/>
                        </a:solidFill>
                        <a:effectLst/>
                        <a:latin typeface="Calibri" panose="020F0502020204030204" pitchFamily="34" charset="0"/>
                      </a:endParaRPr>
                    </a:p>
                  </a:txBody>
                  <a:tcPr marL="32402" marR="32402" marT="32402" marB="0" anchor="b"/>
                </a:tc>
                <a:tc>
                  <a:txBody>
                    <a:bodyPr/>
                    <a:lstStyle/>
                    <a:p>
                      <a:pPr algn="ctr" fontAlgn="b"/>
                      <a:r>
                        <a:rPr lang="en-US" sz="3700" u="none" strike="noStrike">
                          <a:effectLst/>
                        </a:rPr>
                        <a:t>44</a:t>
                      </a:r>
                      <a:endParaRPr lang="en-US" sz="3700" b="0" i="0" u="none" strike="noStrike">
                        <a:solidFill>
                          <a:srgbClr val="000000"/>
                        </a:solidFill>
                        <a:effectLst/>
                        <a:latin typeface="Calibri" panose="020F0502020204030204" pitchFamily="34" charset="0"/>
                      </a:endParaRPr>
                    </a:p>
                  </a:txBody>
                  <a:tcPr marL="32402" marR="32402" marT="32402" marB="0" anchor="b"/>
                </a:tc>
              </a:tr>
              <a:tr h="680449">
                <a:tc>
                  <a:txBody>
                    <a:bodyPr/>
                    <a:lstStyle/>
                    <a:p>
                      <a:pPr algn="ctr" fontAlgn="b"/>
                      <a:r>
                        <a:rPr lang="en-US" sz="3700" u="none" strike="noStrike">
                          <a:effectLst/>
                        </a:rPr>
                        <a:t>Template DNA</a:t>
                      </a:r>
                      <a:endParaRPr lang="en-US" sz="3700" b="0" i="0" u="none" strike="noStrike">
                        <a:solidFill>
                          <a:srgbClr val="000000"/>
                        </a:solidFill>
                        <a:effectLst/>
                        <a:latin typeface="Calibri" panose="020F0502020204030204" pitchFamily="34" charset="0"/>
                      </a:endParaRPr>
                    </a:p>
                  </a:txBody>
                  <a:tcPr marL="32402" marR="32402" marT="32402" marB="0" anchor="b"/>
                </a:tc>
                <a:tc>
                  <a:txBody>
                    <a:bodyPr/>
                    <a:lstStyle/>
                    <a:p>
                      <a:pPr algn="ctr" fontAlgn="b"/>
                      <a:r>
                        <a:rPr lang="en-US" sz="3700" u="none" strike="noStrike" dirty="0">
                          <a:effectLst/>
                        </a:rPr>
                        <a:t>4</a:t>
                      </a:r>
                      <a:endParaRPr lang="en-US" sz="3700" b="0" i="0" u="none" strike="noStrike" dirty="0">
                        <a:solidFill>
                          <a:srgbClr val="000000"/>
                        </a:solidFill>
                        <a:effectLst/>
                        <a:latin typeface="Calibri" panose="020F0502020204030204" pitchFamily="34" charset="0"/>
                      </a:endParaRPr>
                    </a:p>
                  </a:txBody>
                  <a:tcPr marL="32402" marR="32402" marT="32402" marB="0" anchor="b"/>
                </a:tc>
              </a:tr>
            </a:tbl>
          </a:graphicData>
        </a:graphic>
      </p:graphicFrame>
      <p:pic>
        <p:nvPicPr>
          <p:cNvPr id="5" name="Picture 4" descr="http://med.stanford.edu/cescg/institutes/_jcr_content/main/panel_builder_1/panel_0/panel_builder_0/panel_1/image.img.620.hig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6321" y="1632431"/>
            <a:ext cx="5905500" cy="1885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0441" y="31565493"/>
            <a:ext cx="9230180"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Comparative </a:t>
            </a:r>
            <a:r>
              <a:rPr lang="en-US" sz="1600" dirty="0" err="1">
                <a:latin typeface="Times New Roman" panose="02020603050405020304" pitchFamily="18" charset="0"/>
                <a:cs typeface="Times New Roman" panose="02020603050405020304" pitchFamily="18" charset="0"/>
              </a:rPr>
              <a:t>metagenomic</a:t>
            </a:r>
            <a:r>
              <a:rPr lang="en-US" sz="1600" dirty="0">
                <a:latin typeface="Times New Roman" panose="02020603050405020304" pitchFamily="18" charset="0"/>
                <a:cs typeface="Times New Roman" panose="02020603050405020304" pitchFamily="18" charset="0"/>
              </a:rPr>
              <a:t> analysis of </a:t>
            </a:r>
            <a:r>
              <a:rPr lang="en-US" sz="1600" dirty="0" smtClean="0">
                <a:latin typeface="Times New Roman" panose="02020603050405020304" pitchFamily="18" charset="0"/>
                <a:cs typeface="Times New Roman" panose="02020603050405020304" pitchFamily="18" charset="0"/>
              </a:rPr>
              <a:t>plasmid encoded </a:t>
            </a:r>
            <a:r>
              <a:rPr lang="en-US" sz="1600" dirty="0">
                <a:latin typeface="Times New Roman" panose="02020603050405020304" pitchFamily="18" charset="0"/>
                <a:cs typeface="Times New Roman" panose="02020603050405020304" pitchFamily="18" charset="0"/>
              </a:rPr>
              <a:t>functions in the human gut </a:t>
            </a:r>
            <a:r>
              <a:rPr lang="en-US" sz="1600" dirty="0" smtClean="0">
                <a:latin typeface="Times New Roman" panose="02020603050405020304" pitchFamily="18" charset="0"/>
                <a:cs typeface="Times New Roman" panose="02020603050405020304" pitchFamily="18" charset="0"/>
              </a:rPr>
              <a:t>microbiome</a:t>
            </a:r>
          </a:p>
          <a:p>
            <a:r>
              <a:rPr lang="fi-FI" sz="1600" dirty="0" smtClean="0"/>
              <a:t>Brian V Jones, Funing Sun, Julian R Marchesi</a:t>
            </a:r>
            <a:endParaRPr lang="fi-FI" sz="1600" dirty="0"/>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2611565" y="25393650"/>
            <a:ext cx="784860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https://mobio.com/media/wysiwyg/pdfs/protocols/12830.pdf</a:t>
            </a:r>
          </a:p>
        </p:txBody>
      </p:sp>
      <p:sp>
        <p:nvSpPr>
          <p:cNvPr id="38" name="Text Placeholder 23"/>
          <p:cNvSpPr txBox="1">
            <a:spLocks/>
          </p:cNvSpPr>
          <p:nvPr/>
        </p:nvSpPr>
        <p:spPr>
          <a:xfrm>
            <a:off x="22248813" y="16061407"/>
            <a:ext cx="10048874" cy="361327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3200" dirty="0" smtClean="0"/>
              <a:t>Fig. 1</a:t>
            </a:r>
          </a:p>
          <a:p>
            <a:pPr algn="just"/>
            <a:r>
              <a:rPr lang="en-US" sz="3200" dirty="0" smtClean="0"/>
              <a:t>MS 0007 – </a:t>
            </a:r>
            <a:r>
              <a:rPr lang="en-US" sz="3200" dirty="0" err="1" smtClean="0"/>
              <a:t>Plamids</a:t>
            </a:r>
            <a:r>
              <a:rPr lang="en-US" sz="3200" dirty="0" smtClean="0"/>
              <a:t> 18 and 20 were not present, plasmid 22 was </a:t>
            </a:r>
            <a:r>
              <a:rPr lang="en-US" sz="3200" dirty="0" err="1" smtClean="0"/>
              <a:t>preseAnt</a:t>
            </a:r>
            <a:r>
              <a:rPr lang="en-US" sz="3200" dirty="0" smtClean="0"/>
              <a:t>, however not at length expected.</a:t>
            </a:r>
          </a:p>
          <a:p>
            <a:pPr algn="just"/>
            <a:r>
              <a:rPr lang="en-US" sz="3200" dirty="0" smtClean="0"/>
              <a:t>MS 0008 – </a:t>
            </a:r>
            <a:r>
              <a:rPr lang="en-US" sz="3200" dirty="0" err="1" smtClean="0"/>
              <a:t>Plamids</a:t>
            </a:r>
            <a:r>
              <a:rPr lang="en-US" sz="3200" dirty="0" smtClean="0"/>
              <a:t> 18 and 20 were not present, plasmid 22 was present, however at different lengths due to variation in plasmid content.</a:t>
            </a:r>
            <a:endParaRPr lang="en-US" sz="3200" dirty="0"/>
          </a:p>
        </p:txBody>
      </p:sp>
      <p:sp>
        <p:nvSpPr>
          <p:cNvPr id="39" name="Text Placeholder 23"/>
          <p:cNvSpPr txBox="1">
            <a:spLocks/>
          </p:cNvSpPr>
          <p:nvPr/>
        </p:nvSpPr>
        <p:spPr>
          <a:xfrm>
            <a:off x="22409152" y="6458869"/>
            <a:ext cx="10048874" cy="212363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3600" dirty="0" smtClean="0"/>
              <a:t>The PCR screening results of anti-microbial resistance plasmids vary per person due to each person having a different gut microbiome.</a:t>
            </a:r>
            <a:endParaRPr lang="en-US" sz="3600" dirty="0"/>
          </a:p>
        </p:txBody>
      </p:sp>
      <p:pic>
        <p:nvPicPr>
          <p:cNvPr id="8" name="Picture 2" descr="C:\Users\ilamb\Desktop\MS 0007 00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1589" y="9066226"/>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ilamb\Desktop\MS 0009 00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1589" y="20978413"/>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s://upload.wikimedia.org/wikipedia/commons/c/ca/DNA_Under_electron_microscope_Image_3576B-P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43596" y="11936904"/>
            <a:ext cx="9592911" cy="654266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143595" y="18511479"/>
            <a:ext cx="9592911"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https://</a:t>
            </a:r>
            <a:r>
              <a:rPr lang="en-US" sz="1600" dirty="0" smtClean="0">
                <a:latin typeface="Times New Roman" panose="02020603050405020304" pitchFamily="18" charset="0"/>
                <a:cs typeface="Times New Roman" panose="02020603050405020304" pitchFamily="18" charset="0"/>
              </a:rPr>
              <a:t>upload.wikimedia.org/wikipedia/commons/c/ca/DNA_Under_electron_microscope_Image_3576B-PH.jpg</a:t>
            </a:r>
            <a:endParaRPr lang="en-US" sz="1600" dirty="0">
              <a:latin typeface="Times New Roman" panose="02020603050405020304" pitchFamily="18" charset="0"/>
              <a:cs typeface="Times New Roman" panose="02020603050405020304" pitchFamily="18" charset="0"/>
            </a:endParaRPr>
          </a:p>
        </p:txBody>
      </p:sp>
      <p:pic>
        <p:nvPicPr>
          <p:cNvPr id="4103" name="Picture 7" descr="https://encrypted-tbn0.gstatic.com/images?q=tbn:ANd9GcQ_ughF3hhsIloUBGBAIKjqe1HC5AUhWmjQ-WL6ufQO0XVd1AM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48105" y="19013375"/>
            <a:ext cx="7000875" cy="400050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34494953" y="23015158"/>
            <a:ext cx="4351282"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http://www.pnas.org/content/71/1/135.full.pdf</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1350</TotalTime>
  <Words>427</Words>
  <Application>Microsoft Office PowerPoint</Application>
  <PresentationFormat>Custom</PresentationFormat>
  <Paragraphs>75</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Lamb, Ian</cp:lastModifiedBy>
  <cp:revision>98</cp:revision>
  <dcterms:created xsi:type="dcterms:W3CDTF">2012-02-03T19:11:35Z</dcterms:created>
  <dcterms:modified xsi:type="dcterms:W3CDTF">2016-08-18T17:12:28Z</dcterms:modified>
</cp:coreProperties>
</file>